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notesMasterIdLst>
    <p:notesMasterId r:id="rId16"/>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Olá! Eu sou o Dr. Bruno Benigno, uro-oncologista, e hoje vou contar a história real de um paciente que veio ao meu consultório com câncer de próstata — e a pergunta que ele trouxe é a mesma que milhares de homens fazem: "Doutor, eu realmente preciso operar?" Esse é um tema importantíssimo, porque muitos homens são diagnosticados com câncer de próstata de baixo risco e ficam em dúvida se devem fazer cirurgia ou simplesmente acompanhar. Se você está passando por uma situação parecida, ou conhece alguém que está, esse vídeo vai te ajudar a entender exatamente quando a vigilância ativa é segura. Vamos lá?</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 aqui está o ponto central da história. Eu recomendei ao paciente uma nova biópsia — mas não qualquer biópsia. Recomendei uma biópsia com fusão de imagens, que combina a ressonância magnética com o ultrassom em tempo real. Essa técnica é muito mais precisa para encontrar lesões em áreas difíceis, como a região anterior da próstata. E o resultado? O Gleason continuou 6. Não houve progressão. Isso nos deu uma segurança muito maior para manter a vigilância ativa. A biópsia com fusão é fundamental nesses casos, porque ela nos dá a confiança de que não estamos deixando passar uma doença mais agressiva.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Usamos uma ferramenta científica chamada Calculadora PASS, desenvolvida pela Universidade de Miami, para estimar o risco de progressão da doença nos próximos 4 anos. No caso do Sr. J.S., o risco calculado foi de 35% — classificado como intermediário. Mas atenção: isso não significa que ele tem 35% de chance de o câncer se espalhar. Significa que há essa probabilidade de que, em uma biópsia futura, encontremos um Gleason mais alto. É por isso que o acompanhamento precisa ser rigoroso. E é por isso que decidimos, em conjunto, um plano muito claro de monitoramento.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Após discutir todas as opções com o paciente, decidimos em conjunto manter a vigilância ativa. O Gleason não mudou, o PSA está estável, e não há sinais de progressão. Mas estabelecemos um plano muito claro: retorno em 3 meses, em julho de 2026, com um exame chamado PET-PSMA — que é o exame mais avançado que temos hoje para avaliar a atividade do câncer de próstata. Se o exame mostrar uma captação significativa, com SUVmax acima de 4, vamos considerar tratamento. Se for acima de 10, a indicação de tratamento seria formal. Esse tipo de planejamento objetivo dá segurança ao paciente e evita decisões baseadas em ansiedade.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Então, vamos recapitular as mensagens mais importantes deste vídeo. Primeiro: Gleason 6 é o menor grau de câncer de próstata, e na maioria dos casos não precisa de cirurgia imediata. Segundo: a vigilância ativa é um protocolo seguro, reconhecido pelas principais sociedades médicas do mundo. Terceiro: a biópsia com fusão de imagens é uma tecnologia que traz muito mais precisão ao diagnóstico. E quarto, e talvez o mais importante: cada caso é único. O que funciona para um paciente pode não ser o melhor para outro. Por isso é fundamental ter uma avaliação médica individualizada, com um especialista que possa analisar o seu caso com cuidado.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 você está passando por uma situação parecida, se recebeu um diagnóstico de câncer de próstata e está em dúvida sobre o que fazer, eu quero te ajudar. Inscreva-se aqui no canal, ative o sininho para não perder os próximos vídeos, e compartilhe esse conteúdo com quem precisa. E se você quer uma avaliação personalizada do seu caso, entre em contato com a nossa equipe pelo WhatsApp. O link está aqui embaixo, na descrição do vídeo. Atendemos presencialmente em São Paulo e também por teleatendimento para todo o Brasil. Muito obrigado por assistir e até o próximo vídeo!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Você sabia que até metade dos cânceres de próstata diagnosticados hoje são de baixo risco? Isso significa que muitos homens podem viver tranquilamente sem precisar de cirurgia imediata. Mas então, como saber se o seu caso é um desses? É exatamente isso que vamos entender com o caso do Sr. João, um paciente de 70 anos que me procurou buscando uma segunda opinião. Vamos conhecer a história dele.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 Sr. J.S. tem 70 anos e faz acompanhamento urológico desde os 45. Em 2023, o PSA dele subiu para 4,6, e uma ressonância magnética encontrou uma lesão suspeita classificada como PI-RADS 4 — ou seja, com alta probabilidade de ser câncer. A biópsia confirmou: adenocarcinoma de próstata, Gleason 6. Esse é o tipo menos agressivo de câncer de próstata. Mas aqui está o ponto importante: ele foi colocado em vigilância ativa, e desde o diagnóstico, não tinha feito uma nova biópsia. Por isso veio me procurar — ele queria saber: "estou realmente seguro sem operar?" E essa é uma dúvida muito comum.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Vamos olhar os números do caso. O PSA do Sr. J.S. está em 4,8 — um valor que se manteve estável ao longo do tempo. A biópsia mostrou Gleason 6, que corresponde ao Grupo 1 da ISUP — o menor grau de agressividade possível. E a ressonância magnética encontrou uma lesão de 7 milímetros na zona anterior esquerda da próstata, classificada como PI-RADS 4. Mas o que isso tudo significa? Vamos entender cada um desses conceitos.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Agora vamos entender o que cada um desses termos significa na prática. Eu sei que pode parecer complicado, mas vou explicar de um jeito simples para você poder acompanhar tudo direitinho.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 PSA é uma proteína produzida pela próstata. Quando está elevado, ele serve como um sinal de alerta — mas cuidado: PSA alto não significa necessariamente câncer. Ele pode subir por causa de infecção, inflamação, ou até por causa do crescimento benigno da próstata. No caso do nosso paciente, o PSA está em 4,8 nanogramas por mililitro, e se manteve estável ao longo do tempo. Isso é um bom sinal — mostra que a doença não está progredindo de forma acelerada. Mas o PSA sozinho não basta para tomar decisões. Precisamos olhar outros exames.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 escore de Gleason é a forma como classificamos a agressividade do câncer de próstata. Vai do Gleason 6 — o menos agressivo — até o Gleason 10, que é o mais agressivo. Hoje usamos também o sistema de Grupos da ISUP, de 1 a 5. O nosso paciente está no Grupo 1, Gleason 6, que é o menor grau possível. E aqui está um dado muito importante: estudos científicos mostram que o Gleason 6 puro raramente se espalha para fora da próstata. A taxa de mortalidade por câncer em pacientes com Gleason 6 acompanhados por 15 anos é menor que 1%. É por isso que, para esses casos, a vigilância ativa é uma opção segura.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Agora vamos entender como funciona a vigilância ativa — essa estratégia que permite acompanhar o câncer de próstata sem operar. É uma das condutas mais importantes da urologia moderna, e muitos pacientes ficam com dúvida se realmente funciona.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Vigilância ativa não é "ficar sem fazer nada". É um protocolo rigoroso de acompanhamento, onde fazemos PSA a cada 3 a 6 meses, ressonância magnética a cada 12 a 18 meses, e biópsia de confirmação periodicamente. A ideia é monitorar a doença de perto. Se em algum momento houver sinal de progressão — PSA subindo rápido, biópsia mostrando Gleason mais alto — aí sim intervimos. Mas enquanto a doença estiver estável, o paciente evita os efeitos colaterais de um tratamento que talvez nunca seria necessário.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1F3F"/>
        </a:solidFill>
      </p:bgPr>
    </p:bg>
    <p:spTree>
      <p:nvGrpSpPr>
        <p:cNvPr id="1" name=""/>
        <p:cNvGrpSpPr/>
        <p:nvPr/>
      </p:nvGrpSpPr>
      <p:grpSpPr>
        <a:xfrm>
          <a:off x="0" y="0"/>
          <a:ext cx="0" cy="0"/>
          <a:chOff x="0" y="0"/>
          <a:chExt cx="0" cy="0"/>
        </a:xfrm>
      </p:grpSpPr>
      <p:sp>
        <p:nvSpPr>
          <p:cNvPr id="2" name="Shape 0"/>
          <p:cNvSpPr/>
          <p:nvPr/>
        </p:nvSpPr>
        <p:spPr>
          <a:xfrm>
            <a:off x="8046720" y="274320"/>
            <a:ext cx="640080" cy="640080"/>
          </a:xfrm>
          <a:prstGeom prst="oval">
            <a:avLst/>
          </a:prstGeom>
          <a:solidFill>
            <a:srgbClr val="B8924A"/>
          </a:solidFill>
          <a:ln/>
        </p:spPr>
      </p:sp>
      <p:pic>
        <p:nvPicPr>
          <p:cNvPr id="3" name="Image 0" descr="preencoded.png">    </p:cNvPr>
          <p:cNvPicPr>
            <a:picLocks noChangeAspect="1"/>
          </p:cNvPicPr>
          <p:nvPr/>
        </p:nvPicPr>
        <p:blipFill>
          <a:blip r:embed="rId1"/>
          <a:stretch>
            <a:fillRect/>
          </a:stretch>
        </p:blipFill>
        <p:spPr>
          <a:xfrm>
            <a:off x="8183880" y="365760"/>
            <a:ext cx="365760" cy="365760"/>
          </a:xfrm>
          <a:prstGeom prst="rect">
            <a:avLst/>
          </a:prstGeom>
        </p:spPr>
      </p:pic>
      <p:sp>
        <p:nvSpPr>
          <p:cNvPr id="4" name="Text 1"/>
          <p:cNvSpPr/>
          <p:nvPr/>
        </p:nvSpPr>
        <p:spPr>
          <a:xfrm>
            <a:off x="731520" y="914400"/>
            <a:ext cx="7680960" cy="1828800"/>
          </a:xfrm>
          <a:prstGeom prst="rect">
            <a:avLst/>
          </a:prstGeom>
          <a:noFill/>
          <a:ln/>
        </p:spPr>
        <p:txBody>
          <a:bodyPr wrap="square" lIns="0" tIns="0" rIns="0" bIns="0" rtlCol="0" anchor="ctr"/>
          <a:lstStyle/>
          <a:p>
            <a:pPr algn="l" indent="0" marL="0">
              <a:lnSpc>
                <a:spcPct val="110000"/>
              </a:lnSpc>
              <a:buNone/>
            </a:pPr>
            <a:r>
              <a:rPr lang="en-US" sz="4000" b="1" dirty="0">
                <a:solidFill>
                  <a:srgbClr val="FFFFFF"/>
                </a:solidFill>
                <a:latin typeface="Georgia" pitchFamily="34" charset="0"/>
                <a:ea typeface="Georgia" pitchFamily="34" charset="-122"/>
                <a:cs typeface="Georgia" pitchFamily="34" charset="-120"/>
              </a:rPr>
              <a:t>Vigilância Ativa no</a:t>
            </a:r>
            <a:endParaRPr lang="en-US" sz="4000" dirty="0"/>
          </a:p>
          <a:p>
            <a:pPr algn="l" indent="0" marL="0">
              <a:lnSpc>
                <a:spcPct val="110000"/>
              </a:lnSpc>
              <a:buNone/>
            </a:pPr>
            <a:r>
              <a:rPr lang="en-US" sz="4000" b="1" dirty="0">
                <a:solidFill>
                  <a:srgbClr val="FFFFFF"/>
                </a:solidFill>
                <a:latin typeface="Georgia" pitchFamily="34" charset="0"/>
                <a:ea typeface="Georgia" pitchFamily="34" charset="-122"/>
                <a:cs typeface="Georgia" pitchFamily="34" charset="-120"/>
              </a:rPr>
              <a:t>Câncer de Próstata</a:t>
            </a:r>
            <a:endParaRPr lang="en-US" sz="4000" dirty="0"/>
          </a:p>
        </p:txBody>
      </p:sp>
      <p:sp>
        <p:nvSpPr>
          <p:cNvPr id="5" name="Text 2"/>
          <p:cNvSpPr/>
          <p:nvPr/>
        </p:nvSpPr>
        <p:spPr>
          <a:xfrm>
            <a:off x="731520" y="2743200"/>
            <a:ext cx="7315200" cy="548640"/>
          </a:xfrm>
          <a:prstGeom prst="rect">
            <a:avLst/>
          </a:prstGeom>
          <a:noFill/>
          <a:ln/>
        </p:spPr>
        <p:txBody>
          <a:bodyPr wrap="square" lIns="0" tIns="0" rIns="0" bIns="0" rtlCol="0" anchor="ctr"/>
          <a:lstStyle/>
          <a:p>
            <a:pPr indent="0" marL="0">
              <a:buNone/>
            </a:pPr>
            <a:r>
              <a:rPr lang="en-US" sz="2000" i="1" dirty="0">
                <a:solidFill>
                  <a:srgbClr val="B8924A"/>
                </a:solidFill>
                <a:latin typeface="Calibri" pitchFamily="34" charset="0"/>
                <a:ea typeface="Calibri" pitchFamily="34" charset="-122"/>
                <a:cs typeface="Calibri" pitchFamily="34" charset="-120"/>
              </a:rPr>
              <a:t>Quando é seguro NÃO operar? Um caso real explicado.</a:t>
            </a:r>
            <a:endParaRPr lang="en-US" sz="2000" dirty="0"/>
          </a:p>
        </p:txBody>
      </p:sp>
      <p:sp>
        <p:nvSpPr>
          <p:cNvPr id="6" name="Shape 3"/>
          <p:cNvSpPr/>
          <p:nvPr/>
        </p:nvSpPr>
        <p:spPr>
          <a:xfrm>
            <a:off x="731520" y="3474720"/>
            <a:ext cx="1828800" cy="36576"/>
          </a:xfrm>
          <a:prstGeom prst="rect">
            <a:avLst/>
          </a:prstGeom>
          <a:solidFill>
            <a:srgbClr val="B8924A"/>
          </a:solidFill>
          <a:ln/>
        </p:spPr>
      </p:sp>
      <p:sp>
        <p:nvSpPr>
          <p:cNvPr id="7" name="Text 4"/>
          <p:cNvSpPr/>
          <p:nvPr/>
        </p:nvSpPr>
        <p:spPr>
          <a:xfrm>
            <a:off x="731520" y="3749040"/>
            <a:ext cx="7315200" cy="365760"/>
          </a:xfrm>
          <a:prstGeom prst="rect">
            <a:avLst/>
          </a:prstGeom>
          <a:noFill/>
          <a:ln/>
        </p:spPr>
        <p:txBody>
          <a:bodyPr wrap="square" lIns="0" tIns="0" rIns="0" bIns="0" rtlCol="0" anchor="ctr"/>
          <a:lstStyle/>
          <a:p>
            <a:pPr indent="0" marL="0">
              <a:buNone/>
            </a:pPr>
            <a:r>
              <a:rPr lang="en-US" sz="1400" dirty="0">
                <a:solidFill>
                  <a:srgbClr val="FFFFFF"/>
                </a:solidFill>
                <a:latin typeface="Calibri" pitchFamily="34" charset="0"/>
                <a:ea typeface="Calibri" pitchFamily="34" charset="-122"/>
                <a:cs typeface="Calibri" pitchFamily="34" charset="-120"/>
              </a:rPr>
              <a:t>Dr. Bruno Benigno  |  Uro-oncologista  |  Cirurgia Robótica</a:t>
            </a:r>
            <a:endParaRPr lang="en-US" sz="1400" dirty="0"/>
          </a:p>
        </p:txBody>
      </p:sp>
      <p:sp>
        <p:nvSpPr>
          <p:cNvPr id="8" name="Text 5"/>
          <p:cNvSpPr/>
          <p:nvPr/>
        </p:nvSpPr>
        <p:spPr>
          <a:xfrm>
            <a:off x="731520" y="4114800"/>
            <a:ext cx="7315200" cy="320040"/>
          </a:xfrm>
          <a:prstGeom prst="rect">
            <a:avLst/>
          </a:prstGeom>
          <a:noFill/>
          <a:ln/>
        </p:spPr>
        <p:txBody>
          <a:bodyPr wrap="square" lIns="0" tIns="0" rIns="0" bIns="0" rtlCol="0" anchor="ctr"/>
          <a:lstStyle/>
          <a:p>
            <a:pPr indent="0" marL="0">
              <a:buNone/>
            </a:pPr>
            <a:r>
              <a:rPr lang="en-US" sz="1200" dirty="0">
                <a:solidFill>
                  <a:srgbClr val="D9D9D9"/>
                </a:solidFill>
                <a:latin typeface="Calibri" pitchFamily="34" charset="0"/>
                <a:ea typeface="Calibri" pitchFamily="34" charset="-122"/>
                <a:cs typeface="Calibri" pitchFamily="34" charset="-120"/>
              </a:rPr>
              <a:t>Clínica Uro Onco — São Paulo</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772400" cy="640080"/>
          </a:xfrm>
          <a:prstGeom prst="rect">
            <a:avLst/>
          </a:prstGeom>
          <a:noFill/>
          <a:ln/>
        </p:spPr>
        <p:txBody>
          <a:bodyPr wrap="square" lIns="0" tIns="0" rIns="0" bIns="0" rtlCol="0" anchor="ctr"/>
          <a:lstStyle/>
          <a:p>
            <a:pPr indent="0" marL="0">
              <a:buNone/>
            </a:pPr>
            <a:r>
              <a:rPr lang="en-US" sz="2600" b="1" dirty="0">
                <a:solidFill>
                  <a:srgbClr val="0B1F3F"/>
                </a:solidFill>
                <a:latin typeface="Georgia" pitchFamily="34" charset="0"/>
                <a:ea typeface="Georgia" pitchFamily="34" charset="-122"/>
                <a:cs typeface="Georgia" pitchFamily="34" charset="-120"/>
              </a:rPr>
              <a:t>O Que Aconteceu na Re-biópsia?</a:t>
            </a:r>
            <a:endParaRPr lang="en-US" sz="2600" dirty="0"/>
          </a:p>
        </p:txBody>
      </p:sp>
      <p:sp>
        <p:nvSpPr>
          <p:cNvPr id="4" name="Shape 2"/>
          <p:cNvSpPr/>
          <p:nvPr/>
        </p:nvSpPr>
        <p:spPr>
          <a:xfrm>
            <a:off x="731520" y="1188720"/>
            <a:ext cx="3657600" cy="292608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5" name="Text 3"/>
          <p:cNvSpPr/>
          <p:nvPr/>
        </p:nvSpPr>
        <p:spPr>
          <a:xfrm>
            <a:off x="731520" y="1280160"/>
            <a:ext cx="3657600" cy="411480"/>
          </a:xfrm>
          <a:prstGeom prst="rect">
            <a:avLst/>
          </a:prstGeom>
          <a:solidFill>
            <a:srgbClr val="0B1F3F"/>
          </a:solid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Biópsia Inicial (2023)</a:t>
            </a:r>
            <a:endParaRPr lang="en-US" sz="1500" dirty="0"/>
          </a:p>
        </p:txBody>
      </p:sp>
      <p:sp>
        <p:nvSpPr>
          <p:cNvPr id="6" name="Text 4"/>
          <p:cNvSpPr/>
          <p:nvPr/>
        </p:nvSpPr>
        <p:spPr>
          <a:xfrm>
            <a:off x="1005840" y="1828800"/>
            <a:ext cx="3200400" cy="2011680"/>
          </a:xfrm>
          <a:prstGeom prst="rect">
            <a:avLst/>
          </a:prstGeom>
          <a:noFill/>
          <a:ln/>
        </p:spPr>
        <p:txBody>
          <a:bodyPr wrap="square" lIns="0" tIns="0" rIns="0" bIns="0" rtlCol="0" anchor="ctr"/>
          <a:lstStyle/>
          <a:p>
            <a:pPr indent="0" marL="0">
              <a:buNone/>
            </a:pPr>
            <a:r>
              <a:rPr lang="en-US" sz="1300" b="1" dirty="0">
                <a:solidFill>
                  <a:srgbClr val="1A1A1A"/>
                </a:solidFill>
                <a:latin typeface="Calibri" pitchFamily="34" charset="0"/>
                <a:ea typeface="Calibri" pitchFamily="34" charset="-122"/>
                <a:cs typeface="Calibri" pitchFamily="34" charset="-120"/>
              </a:rPr>
              <a:t>Gleason: </a:t>
            </a:r>
            <a:pPr indent="0" marL="0">
              <a:buNone/>
            </a:pPr>
            <a:r>
              <a:rPr lang="en-US" sz="1300" dirty="0">
                <a:solidFill>
                  <a:srgbClr val="1A1A1A"/>
                </a:solidFill>
                <a:latin typeface="Calibri" pitchFamily="34" charset="0"/>
                <a:ea typeface="Calibri" pitchFamily="34" charset="-122"/>
                <a:cs typeface="Calibri" pitchFamily="34" charset="-120"/>
              </a:rPr>
              <a:t>6 (3+3)</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Fragmentos positivos: </a:t>
            </a:r>
            <a:pPr indent="0" marL="0">
              <a:buNone/>
            </a:pPr>
            <a:r>
              <a:rPr lang="en-US" sz="1300" dirty="0">
                <a:solidFill>
                  <a:srgbClr val="1A1A1A"/>
                </a:solidFill>
                <a:latin typeface="Calibri" pitchFamily="34" charset="0"/>
                <a:ea typeface="Calibri" pitchFamily="34" charset="-122"/>
                <a:cs typeface="Calibri" pitchFamily="34" charset="-120"/>
              </a:rPr>
              <a:t>2 de 5</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Localização: </a:t>
            </a:r>
            <a:pPr indent="0" marL="0">
              <a:buNone/>
            </a:pPr>
            <a:r>
              <a:rPr lang="en-US" sz="1300" dirty="0">
                <a:solidFill>
                  <a:srgbClr val="1A1A1A"/>
                </a:solidFill>
                <a:latin typeface="Calibri" pitchFamily="34" charset="0"/>
                <a:ea typeface="Calibri" pitchFamily="34" charset="-122"/>
                <a:cs typeface="Calibri" pitchFamily="34" charset="-120"/>
              </a:rPr>
              <a:t>Lobo esquerdo</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Tipo: </a:t>
            </a:r>
            <a:pPr indent="0" marL="0">
              <a:buNone/>
            </a:pPr>
            <a:r>
              <a:rPr lang="en-US" sz="1300" dirty="0">
                <a:solidFill>
                  <a:srgbClr val="1A1A1A"/>
                </a:solidFill>
                <a:latin typeface="Calibri" pitchFamily="34" charset="0"/>
                <a:ea typeface="Calibri" pitchFamily="34" charset="-122"/>
                <a:cs typeface="Calibri" pitchFamily="34" charset="-120"/>
              </a:rPr>
              <a:t>Biópsia convencional</a:t>
            </a:r>
            <a:endParaRPr lang="en-US" sz="1300" dirty="0"/>
          </a:p>
        </p:txBody>
      </p:sp>
      <p:sp>
        <p:nvSpPr>
          <p:cNvPr id="7" name="Shape 5"/>
          <p:cNvSpPr/>
          <p:nvPr/>
        </p:nvSpPr>
        <p:spPr>
          <a:xfrm>
            <a:off x="4754880" y="1188720"/>
            <a:ext cx="3931920" cy="292608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8" name="Text 6"/>
          <p:cNvSpPr/>
          <p:nvPr/>
        </p:nvSpPr>
        <p:spPr>
          <a:xfrm>
            <a:off x="4754880" y="1280160"/>
            <a:ext cx="3931920" cy="411480"/>
          </a:xfrm>
          <a:prstGeom prst="rect">
            <a:avLst/>
          </a:prstGeom>
          <a:solidFill>
            <a:srgbClr val="B8924A"/>
          </a:solidFill>
          <a:ln/>
        </p:spPr>
        <p:txBody>
          <a:bodyPr wrap="square" lIns="0" tIns="0" rIns="0" bIns="0" rtlCol="0" anchor="ctr"/>
          <a:lstStyle/>
          <a:p>
            <a:pPr algn="ctr" indent="0" marL="0">
              <a:buNone/>
            </a:pPr>
            <a:r>
              <a:rPr lang="en-US" sz="1500" b="1" dirty="0">
                <a:solidFill>
                  <a:srgbClr val="FFFFFF"/>
                </a:solidFill>
                <a:latin typeface="Calibri" pitchFamily="34" charset="0"/>
                <a:ea typeface="Calibri" pitchFamily="34" charset="-122"/>
                <a:cs typeface="Calibri" pitchFamily="34" charset="-120"/>
              </a:rPr>
              <a:t>Re-biópsia com Fusão (2026)</a:t>
            </a:r>
            <a:endParaRPr lang="en-US" sz="1500" dirty="0"/>
          </a:p>
        </p:txBody>
      </p:sp>
      <p:sp>
        <p:nvSpPr>
          <p:cNvPr id="9" name="Text 7"/>
          <p:cNvSpPr/>
          <p:nvPr/>
        </p:nvSpPr>
        <p:spPr>
          <a:xfrm>
            <a:off x="5029200" y="1828800"/>
            <a:ext cx="3474720" cy="2011680"/>
          </a:xfrm>
          <a:prstGeom prst="rect">
            <a:avLst/>
          </a:prstGeom>
          <a:noFill/>
          <a:ln/>
        </p:spPr>
        <p:txBody>
          <a:bodyPr wrap="square" lIns="0" tIns="0" rIns="0" bIns="0" rtlCol="0" anchor="ctr"/>
          <a:lstStyle/>
          <a:p>
            <a:pPr indent="0" marL="0">
              <a:buNone/>
            </a:pPr>
            <a:r>
              <a:rPr lang="en-US" sz="1300" b="1" dirty="0">
                <a:solidFill>
                  <a:srgbClr val="1A1A1A"/>
                </a:solidFill>
                <a:latin typeface="Calibri" pitchFamily="34" charset="0"/>
                <a:ea typeface="Calibri" pitchFamily="34" charset="-122"/>
                <a:cs typeface="Calibri" pitchFamily="34" charset="-120"/>
              </a:rPr>
              <a:t>Gleason: </a:t>
            </a:r>
            <a:pPr indent="0" marL="0">
              <a:buNone/>
            </a:pPr>
            <a:r>
              <a:rPr lang="en-US" sz="1300" b="1" dirty="0">
                <a:solidFill>
                  <a:srgbClr val="2E7D32"/>
                </a:solidFill>
                <a:latin typeface="Calibri" pitchFamily="34" charset="0"/>
                <a:ea typeface="Calibri" pitchFamily="34" charset="-122"/>
                <a:cs typeface="Calibri" pitchFamily="34" charset="-120"/>
              </a:rPr>
              <a:t>6 (3+3) — sem mudança!</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Fragmentos positivos: </a:t>
            </a:r>
            <a:pPr indent="0" marL="0">
              <a:buNone/>
            </a:pPr>
            <a:r>
              <a:rPr lang="en-US" sz="1300" dirty="0">
                <a:solidFill>
                  <a:srgbClr val="1A1A1A"/>
                </a:solidFill>
                <a:latin typeface="Calibri" pitchFamily="34" charset="0"/>
                <a:ea typeface="Calibri" pitchFamily="34" charset="-122"/>
                <a:cs typeface="Calibri" pitchFamily="34" charset="-120"/>
              </a:rPr>
              <a:t>2 focos em 12 fragmentos</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Localização: </a:t>
            </a:r>
            <a:pPr indent="0" marL="0">
              <a:buNone/>
            </a:pPr>
            <a:r>
              <a:rPr lang="en-US" sz="1300" dirty="0">
                <a:solidFill>
                  <a:srgbClr val="1A1A1A"/>
                </a:solidFill>
                <a:latin typeface="Calibri" pitchFamily="34" charset="0"/>
                <a:ea typeface="Calibri" pitchFamily="34" charset="-122"/>
                <a:cs typeface="Calibri" pitchFamily="34" charset="-120"/>
              </a:rPr>
              <a:t>Anterior medial e lateral E</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Tipo: </a:t>
            </a:r>
            <a:pPr indent="0" marL="0">
              <a:buNone/>
            </a:pPr>
            <a:r>
              <a:rPr lang="en-US" sz="1300" dirty="0">
                <a:solidFill>
                  <a:srgbClr val="B8924A"/>
                </a:solidFill>
                <a:latin typeface="Calibri" pitchFamily="34" charset="0"/>
                <a:ea typeface="Calibri" pitchFamily="34" charset="-122"/>
                <a:cs typeface="Calibri" pitchFamily="34" charset="-120"/>
              </a:rPr>
              <a:t>Biópsia com fusão RM + US</a:t>
            </a:r>
            <a:endParaRPr lang="en-US" sz="1300" dirty="0"/>
          </a:p>
        </p:txBody>
      </p:sp>
      <p:sp>
        <p:nvSpPr>
          <p:cNvPr id="10" name="Shape 8"/>
          <p:cNvSpPr/>
          <p:nvPr/>
        </p:nvSpPr>
        <p:spPr>
          <a:xfrm>
            <a:off x="731520" y="4114800"/>
            <a:ext cx="7955280" cy="411480"/>
          </a:xfrm>
          <a:prstGeom prst="rect">
            <a:avLst/>
          </a:prstGeom>
          <a:solidFill>
            <a:srgbClr val="E8F5E9"/>
          </a:solidFill>
          <a:ln/>
        </p:spPr>
      </p:sp>
      <p:pic>
        <p:nvPicPr>
          <p:cNvPr id="11" name="Image 0" descr="preencoded.png">    </p:cNvPr>
          <p:cNvPicPr>
            <a:picLocks noChangeAspect="1"/>
          </p:cNvPicPr>
          <p:nvPr/>
        </p:nvPicPr>
        <p:blipFill>
          <a:blip r:embed="rId1"/>
          <a:stretch>
            <a:fillRect/>
          </a:stretch>
        </p:blipFill>
        <p:spPr>
          <a:xfrm>
            <a:off x="914400" y="4160520"/>
            <a:ext cx="274320" cy="274320"/>
          </a:xfrm>
          <a:prstGeom prst="rect">
            <a:avLst/>
          </a:prstGeom>
        </p:spPr>
      </p:pic>
      <p:sp>
        <p:nvSpPr>
          <p:cNvPr id="12" name="Text 9"/>
          <p:cNvSpPr/>
          <p:nvPr/>
        </p:nvSpPr>
        <p:spPr>
          <a:xfrm>
            <a:off x="1280160" y="4142232"/>
            <a:ext cx="7132320" cy="365760"/>
          </a:xfrm>
          <a:prstGeom prst="rect">
            <a:avLst/>
          </a:prstGeom>
          <a:noFill/>
          <a:ln/>
        </p:spPr>
        <p:txBody>
          <a:bodyPr wrap="square" lIns="0" tIns="0" rIns="0" bIns="0" rtlCol="0" anchor="ctr"/>
          <a:lstStyle/>
          <a:p>
            <a:pPr indent="0" marL="0">
              <a:buNone/>
            </a:pPr>
            <a:r>
              <a:rPr lang="en-US" sz="1300" b="1" dirty="0">
                <a:solidFill>
                  <a:srgbClr val="0B1F3F"/>
                </a:solidFill>
                <a:latin typeface="Calibri" pitchFamily="34" charset="0"/>
                <a:ea typeface="Calibri" pitchFamily="34" charset="-122"/>
                <a:cs typeface="Calibri" pitchFamily="34" charset="-120"/>
              </a:rPr>
              <a:t>Resultado: doença estável, sem progressão. Vigilância ativa pode continuar.</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772400" cy="640080"/>
          </a:xfrm>
          <a:prstGeom prst="rect">
            <a:avLst/>
          </a:prstGeom>
          <a:noFill/>
          <a:ln/>
        </p:spPr>
        <p:txBody>
          <a:bodyPr wrap="square" lIns="0" tIns="0" rIns="0" bIns="0" rtlCol="0" anchor="ctr"/>
          <a:lstStyle/>
          <a:p>
            <a:pPr indent="0" marL="0">
              <a:buNone/>
            </a:pPr>
            <a:r>
              <a:rPr lang="en-US" sz="2600" b="1" dirty="0">
                <a:solidFill>
                  <a:srgbClr val="0B1F3F"/>
                </a:solidFill>
                <a:latin typeface="Georgia" pitchFamily="34" charset="0"/>
                <a:ea typeface="Georgia" pitchFamily="34" charset="-122"/>
                <a:cs typeface="Georgia" pitchFamily="34" charset="-120"/>
              </a:rPr>
              <a:t>Risco de Progressão em 4 Anos</a:t>
            </a:r>
            <a:endParaRPr lang="en-US" sz="2600" dirty="0"/>
          </a:p>
        </p:txBody>
      </p:sp>
      <p:sp>
        <p:nvSpPr>
          <p:cNvPr id="4" name="Shape 2"/>
          <p:cNvSpPr/>
          <p:nvPr/>
        </p:nvSpPr>
        <p:spPr>
          <a:xfrm>
            <a:off x="731520" y="1097280"/>
            <a:ext cx="4114800" cy="320040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5" name="Text 3"/>
          <p:cNvSpPr/>
          <p:nvPr/>
        </p:nvSpPr>
        <p:spPr>
          <a:xfrm>
            <a:off x="914400" y="1280160"/>
            <a:ext cx="3749040" cy="548640"/>
          </a:xfrm>
          <a:prstGeom prst="rect">
            <a:avLst/>
          </a:prstGeom>
          <a:noFill/>
          <a:ln/>
        </p:spPr>
        <p:txBody>
          <a:bodyPr wrap="square" lIns="0" tIns="0" rIns="0" bIns="0" rtlCol="0" anchor="ctr"/>
          <a:lstStyle/>
          <a:p>
            <a:pPr algn="ctr" indent="0" marL="0">
              <a:buNone/>
            </a:pPr>
            <a:r>
              <a:rPr lang="en-US" sz="1300" dirty="0">
                <a:solidFill>
                  <a:srgbClr val="999999"/>
                </a:solidFill>
                <a:latin typeface="Calibri" pitchFamily="34" charset="0"/>
                <a:ea typeface="Calibri" pitchFamily="34" charset="-122"/>
                <a:cs typeface="Calibri" pitchFamily="34" charset="-120"/>
              </a:rPr>
              <a:t>Calculadora PASS</a:t>
            </a:r>
            <a:endParaRPr lang="en-US" sz="1300" dirty="0"/>
          </a:p>
          <a:p>
            <a:pPr algn="ctr" indent="0" marL="0">
              <a:buNone/>
            </a:pPr>
            <a:r>
              <a:rPr lang="en-US" sz="1300" dirty="0">
                <a:solidFill>
                  <a:srgbClr val="999999"/>
                </a:solidFill>
                <a:latin typeface="Calibri" pitchFamily="34" charset="0"/>
                <a:ea typeface="Calibri" pitchFamily="34" charset="-122"/>
                <a:cs typeface="Calibri" pitchFamily="34" charset="-120"/>
              </a:rPr>
              <a:t>(Universidade de Miami)</a:t>
            </a:r>
            <a:endParaRPr lang="en-US" sz="1300" dirty="0"/>
          </a:p>
        </p:txBody>
      </p:sp>
      <p:sp>
        <p:nvSpPr>
          <p:cNvPr id="6" name="Text 4"/>
          <p:cNvSpPr/>
          <p:nvPr/>
        </p:nvSpPr>
        <p:spPr>
          <a:xfrm>
            <a:off x="914400" y="1920240"/>
            <a:ext cx="3749040" cy="1097280"/>
          </a:xfrm>
          <a:prstGeom prst="rect">
            <a:avLst/>
          </a:prstGeom>
          <a:noFill/>
          <a:ln/>
        </p:spPr>
        <p:txBody>
          <a:bodyPr wrap="square" lIns="0" tIns="0" rIns="0" bIns="0" rtlCol="0" anchor="ctr"/>
          <a:lstStyle/>
          <a:p>
            <a:pPr algn="ctr" indent="0" marL="0">
              <a:buNone/>
            </a:pPr>
            <a:r>
              <a:rPr lang="en-US" sz="7200" b="1" dirty="0">
                <a:solidFill>
                  <a:srgbClr val="0B1F3F"/>
                </a:solidFill>
                <a:latin typeface="Georgia" pitchFamily="34" charset="0"/>
                <a:ea typeface="Georgia" pitchFamily="34" charset="-122"/>
                <a:cs typeface="Georgia" pitchFamily="34" charset="-120"/>
              </a:rPr>
              <a:t>35%</a:t>
            </a:r>
            <a:endParaRPr lang="en-US" sz="7200" dirty="0"/>
          </a:p>
        </p:txBody>
      </p:sp>
      <p:sp>
        <p:nvSpPr>
          <p:cNvPr id="7" name="Text 5"/>
          <p:cNvSpPr/>
          <p:nvPr/>
        </p:nvSpPr>
        <p:spPr>
          <a:xfrm>
            <a:off x="914400" y="3017520"/>
            <a:ext cx="3749040" cy="365760"/>
          </a:xfrm>
          <a:prstGeom prst="rect">
            <a:avLst/>
          </a:prstGeom>
          <a:noFill/>
          <a:ln/>
        </p:spPr>
        <p:txBody>
          <a:bodyPr wrap="square" lIns="0" tIns="0" rIns="0" bIns="0" rtlCol="0" anchor="ctr"/>
          <a:lstStyle/>
          <a:p>
            <a:pPr algn="ctr" indent="0" marL="0">
              <a:buNone/>
            </a:pPr>
            <a:r>
              <a:rPr lang="en-US" sz="1600" b="1" dirty="0">
                <a:solidFill>
                  <a:srgbClr val="B8924A"/>
                </a:solidFill>
                <a:latin typeface="Calibri" pitchFamily="34" charset="0"/>
                <a:ea typeface="Calibri" pitchFamily="34" charset="-122"/>
                <a:cs typeface="Calibri" pitchFamily="34" charset="-120"/>
              </a:rPr>
              <a:t>Risco Intermediário</a:t>
            </a:r>
            <a:endParaRPr lang="en-US" sz="1600" dirty="0"/>
          </a:p>
        </p:txBody>
      </p:sp>
      <p:sp>
        <p:nvSpPr>
          <p:cNvPr id="8" name="Text 6"/>
          <p:cNvSpPr/>
          <p:nvPr/>
        </p:nvSpPr>
        <p:spPr>
          <a:xfrm>
            <a:off x="914400" y="3383280"/>
            <a:ext cx="3749040" cy="320040"/>
          </a:xfrm>
          <a:prstGeom prst="rect">
            <a:avLst/>
          </a:prstGeom>
          <a:noFill/>
          <a:ln/>
        </p:spPr>
        <p:txBody>
          <a:bodyPr wrap="square" lIns="0" tIns="0" rIns="0" bIns="0" rtlCol="0" anchor="ctr"/>
          <a:lstStyle/>
          <a:p>
            <a:pPr algn="ctr" indent="0" marL="0">
              <a:buNone/>
            </a:pPr>
            <a:r>
              <a:rPr lang="en-US" sz="1200" dirty="0">
                <a:solidFill>
                  <a:srgbClr val="999999"/>
                </a:solidFill>
                <a:latin typeface="Calibri" pitchFamily="34" charset="0"/>
                <a:ea typeface="Calibri" pitchFamily="34" charset="-122"/>
                <a:cs typeface="Calibri" pitchFamily="34" charset="-120"/>
              </a:rPr>
              <a:t>IC 95%: 27% – 43%</a:t>
            </a:r>
            <a:endParaRPr lang="en-US" sz="1200" dirty="0"/>
          </a:p>
        </p:txBody>
      </p:sp>
      <p:sp>
        <p:nvSpPr>
          <p:cNvPr id="9" name="Shape 7"/>
          <p:cNvSpPr/>
          <p:nvPr/>
        </p:nvSpPr>
        <p:spPr>
          <a:xfrm>
            <a:off x="5212080" y="1097280"/>
            <a:ext cx="3474720" cy="3200400"/>
          </a:xfrm>
          <a:prstGeom prst="rect">
            <a:avLst/>
          </a:prstGeom>
          <a:solidFill>
            <a:srgbClr val="0B1F3F"/>
          </a:solidFill>
          <a:ln/>
          <a:effectLst>
            <a:outerShdw sx="100000" sy="100000" kx="0" ky="0" algn="bl" rotWithShape="0" blurRad="76200" dist="25400" dir="8100000">
              <a:srgbClr val="000000">
                <a:alpha val="12000"/>
              </a:srgbClr>
            </a:outerShdw>
          </a:effectLst>
        </p:spPr>
      </p:sp>
      <p:sp>
        <p:nvSpPr>
          <p:cNvPr id="10" name="Text 8"/>
          <p:cNvSpPr/>
          <p:nvPr/>
        </p:nvSpPr>
        <p:spPr>
          <a:xfrm>
            <a:off x="5486400" y="1371600"/>
            <a:ext cx="3017520" cy="365760"/>
          </a:xfrm>
          <a:prstGeom prst="rect">
            <a:avLst/>
          </a:prstGeom>
          <a:noFill/>
          <a:ln/>
        </p:spPr>
        <p:txBody>
          <a:bodyPr wrap="square" lIns="0" tIns="0" rIns="0" bIns="0" rtlCol="0" anchor="ctr"/>
          <a:lstStyle/>
          <a:p>
            <a:pPr indent="0" marL="0">
              <a:buNone/>
            </a:pPr>
            <a:r>
              <a:rPr lang="en-US" sz="1600" b="1" dirty="0">
                <a:solidFill>
                  <a:srgbClr val="B8924A"/>
                </a:solidFill>
                <a:latin typeface="Calibri" pitchFamily="34" charset="0"/>
                <a:ea typeface="Calibri" pitchFamily="34" charset="-122"/>
                <a:cs typeface="Calibri" pitchFamily="34" charset="-120"/>
              </a:rPr>
              <a:t>O que isso significa?</a:t>
            </a:r>
            <a:endParaRPr lang="en-US" sz="1600" dirty="0"/>
          </a:p>
        </p:txBody>
      </p:sp>
      <p:sp>
        <p:nvSpPr>
          <p:cNvPr id="11" name="Text 9"/>
          <p:cNvSpPr/>
          <p:nvPr/>
        </p:nvSpPr>
        <p:spPr>
          <a:xfrm>
            <a:off x="5486400" y="1920240"/>
            <a:ext cx="3017520" cy="2103120"/>
          </a:xfrm>
          <a:prstGeom prst="rect">
            <a:avLst/>
          </a:prstGeom>
          <a:noFill/>
          <a:ln/>
        </p:spPr>
        <p:txBody>
          <a:bodyPr wrap="square" lIns="0" tIns="0" rIns="0" bIns="0" rtlCol="0" anchor="ctr"/>
          <a:lstStyle/>
          <a:p>
            <a:pPr indent="0" marL="0">
              <a:buNone/>
            </a:pPr>
            <a:r>
              <a:rPr lang="en-US" sz="1300" dirty="0">
                <a:solidFill>
                  <a:srgbClr val="FFFFFF"/>
                </a:solidFill>
                <a:latin typeface="Calibri" pitchFamily="34" charset="0"/>
                <a:ea typeface="Calibri" pitchFamily="34" charset="-122"/>
                <a:cs typeface="Calibri" pitchFamily="34" charset="-120"/>
              </a:rPr>
              <a:t>Há 35% de chance de a biópsia detectar uma doença mais agressiva nos próximos 4 anos.</a:t>
            </a:r>
            <a:endParaRPr lang="en-US" sz="1300" dirty="0"/>
          </a:p>
          <a:p>
            <a:pPr indent="0" marL="0">
              <a:buNone/>
            </a:pPr>
            <a:r>
              <a:rPr lang="en-US" sz="800" dirty="0">
                <a:solidFill>
                  <a:srgbClr val="FFFFFF"/>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FFFFFF"/>
                </a:solidFill>
                <a:latin typeface="Calibri" pitchFamily="34" charset="0"/>
                <a:ea typeface="Calibri" pitchFamily="34" charset="-122"/>
                <a:cs typeface="Calibri" pitchFamily="34" charset="-120"/>
              </a:rPr>
              <a:t>Mas isso NÃO significa que o câncer vai se espalhar.</a:t>
            </a:r>
            <a:endParaRPr lang="en-US" sz="1300" dirty="0"/>
          </a:p>
          <a:p>
            <a:pPr indent="0" marL="0">
              <a:buNone/>
            </a:pPr>
            <a:r>
              <a:rPr lang="en-US" sz="800" dirty="0">
                <a:solidFill>
                  <a:srgbClr val="FFFFFF"/>
                </a:solidFill>
                <a:latin typeface="Calibri" pitchFamily="34" charset="0"/>
                <a:ea typeface="Calibri" pitchFamily="34" charset="-122"/>
                <a:cs typeface="Calibri" pitchFamily="34" charset="-120"/>
              </a:rPr>
              <a:t>
</a:t>
            </a:r>
            <a:endParaRPr lang="en-US" sz="1300" dirty="0"/>
          </a:p>
          <a:p>
            <a:pPr indent="0" marL="0">
              <a:buNone/>
            </a:pPr>
            <a:r>
              <a:rPr lang="en-US" sz="1300" dirty="0">
                <a:solidFill>
                  <a:srgbClr val="FFFFFF"/>
                </a:solidFill>
                <a:latin typeface="Calibri" pitchFamily="34" charset="0"/>
                <a:ea typeface="Calibri" pitchFamily="34" charset="-122"/>
                <a:cs typeface="Calibri" pitchFamily="34" charset="-120"/>
              </a:rPr>
              <a:t>Significa que vamos acompanhar de perto e, se necessário, agir a tempo.</a:t>
            </a:r>
            <a:endParaRPr lang="en-US" sz="1300" dirty="0"/>
          </a:p>
        </p:txBody>
      </p:sp>
      <p:sp>
        <p:nvSpPr>
          <p:cNvPr id="12" name="Shape 10"/>
          <p:cNvSpPr/>
          <p:nvPr/>
        </p:nvSpPr>
        <p:spPr>
          <a:xfrm>
            <a:off x="457200" y="4709160"/>
            <a:ext cx="8229600" cy="0"/>
          </a:xfrm>
          <a:prstGeom prst="line">
            <a:avLst/>
          </a:prstGeom>
          <a:noFill/>
          <a:ln w="6350">
            <a:solidFill>
              <a:srgbClr val="D9D9D9"/>
            </a:solidFill>
            <a:prstDash val="solid"/>
          </a:ln>
        </p:spPr>
      </p:sp>
      <p:sp>
        <p:nvSpPr>
          <p:cNvPr id="13" name="Text 11"/>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772400" cy="640080"/>
          </a:xfrm>
          <a:prstGeom prst="rect">
            <a:avLst/>
          </a:prstGeom>
          <a:noFill/>
          <a:ln/>
        </p:spPr>
        <p:txBody>
          <a:bodyPr wrap="square" lIns="0" tIns="0" rIns="0" bIns="0" rtlCol="0" anchor="ctr"/>
          <a:lstStyle/>
          <a:p>
            <a:pPr indent="0" marL="0">
              <a:buNone/>
            </a:pPr>
            <a:r>
              <a:rPr lang="en-US" sz="2600" b="1" dirty="0">
                <a:solidFill>
                  <a:srgbClr val="0B1F3F"/>
                </a:solidFill>
                <a:latin typeface="Georgia" pitchFamily="34" charset="0"/>
                <a:ea typeface="Georgia" pitchFamily="34" charset="-122"/>
                <a:cs typeface="Georgia" pitchFamily="34" charset="-120"/>
              </a:rPr>
              <a:t>O Que Decidimos Fazer?</a:t>
            </a:r>
            <a:endParaRPr lang="en-US" sz="2600" dirty="0"/>
          </a:p>
        </p:txBody>
      </p:sp>
      <p:sp>
        <p:nvSpPr>
          <p:cNvPr id="4" name="Shape 2"/>
          <p:cNvSpPr/>
          <p:nvPr/>
        </p:nvSpPr>
        <p:spPr>
          <a:xfrm>
            <a:off x="731520" y="1097280"/>
            <a:ext cx="7955280" cy="1097280"/>
          </a:xfrm>
          <a:prstGeom prst="rect">
            <a:avLst/>
          </a:prstGeom>
          <a:solidFill>
            <a:srgbClr val="E8F5E9"/>
          </a:solidFill>
          <a:ln/>
          <a:effectLst>
            <a:outerShdw sx="100000" sy="100000" kx="0" ky="0" algn="bl" rotWithShape="0" blurRad="76200" dist="25400" dir="8100000">
              <a:srgbClr val="000000">
                <a:alpha val="12000"/>
              </a:srgbClr>
            </a:outerShdw>
          </a:effectLst>
        </p:spPr>
      </p:sp>
      <p:pic>
        <p:nvPicPr>
          <p:cNvPr id="5" name="Image 0" descr="preencoded.png">    </p:cNvPr>
          <p:cNvPicPr>
            <a:picLocks noChangeAspect="1"/>
          </p:cNvPicPr>
          <p:nvPr/>
        </p:nvPicPr>
        <p:blipFill>
          <a:blip r:embed="rId1"/>
          <a:stretch>
            <a:fillRect/>
          </a:stretch>
        </p:blipFill>
        <p:spPr>
          <a:xfrm>
            <a:off x="1005840" y="1325880"/>
            <a:ext cx="457200" cy="457200"/>
          </a:xfrm>
          <a:prstGeom prst="rect">
            <a:avLst/>
          </a:prstGeom>
        </p:spPr>
      </p:pic>
      <p:sp>
        <p:nvSpPr>
          <p:cNvPr id="6" name="Text 3"/>
          <p:cNvSpPr/>
          <p:nvPr/>
        </p:nvSpPr>
        <p:spPr>
          <a:xfrm>
            <a:off x="1645920" y="1234440"/>
            <a:ext cx="6766560" cy="365760"/>
          </a:xfrm>
          <a:prstGeom prst="rect">
            <a:avLst/>
          </a:prstGeom>
          <a:noFill/>
          <a:ln/>
        </p:spPr>
        <p:txBody>
          <a:bodyPr wrap="square" lIns="0" tIns="0" rIns="0" bIns="0" rtlCol="0" anchor="ctr"/>
          <a:lstStyle/>
          <a:p>
            <a:pPr indent="0" marL="0">
              <a:buNone/>
            </a:pPr>
            <a:r>
              <a:rPr lang="en-US" sz="1600" b="1" dirty="0">
                <a:solidFill>
                  <a:srgbClr val="0B1F3F"/>
                </a:solidFill>
                <a:latin typeface="Calibri" pitchFamily="34" charset="0"/>
                <a:ea typeface="Calibri" pitchFamily="34" charset="-122"/>
                <a:cs typeface="Calibri" pitchFamily="34" charset="-120"/>
              </a:rPr>
              <a:t>Decisão: manter Vigilância Ativa com acompanhamento rigoroso.</a:t>
            </a:r>
            <a:endParaRPr lang="en-US" sz="1600" dirty="0"/>
          </a:p>
        </p:txBody>
      </p:sp>
      <p:sp>
        <p:nvSpPr>
          <p:cNvPr id="7" name="Text 4"/>
          <p:cNvSpPr/>
          <p:nvPr/>
        </p:nvSpPr>
        <p:spPr>
          <a:xfrm>
            <a:off x="1645920" y="1645920"/>
            <a:ext cx="6766560" cy="365760"/>
          </a:xfrm>
          <a:prstGeom prst="rect">
            <a:avLst/>
          </a:prstGeom>
          <a:noFill/>
          <a:ln/>
        </p:spPr>
        <p:txBody>
          <a:bodyPr wrap="square" lIns="0" tIns="0" rIns="0" bIns="0" rtlCol="0" anchor="ctr"/>
          <a:lstStyle/>
          <a:p>
            <a:pPr indent="0" marL="0">
              <a:buNone/>
            </a:pPr>
            <a:r>
              <a:rPr lang="en-US" sz="1300" dirty="0">
                <a:solidFill>
                  <a:srgbClr val="1A1A1A"/>
                </a:solidFill>
                <a:latin typeface="Calibri" pitchFamily="34" charset="0"/>
                <a:ea typeface="Calibri" pitchFamily="34" charset="-122"/>
                <a:cs typeface="Calibri" pitchFamily="34" charset="-120"/>
              </a:rPr>
              <a:t>Doença estável, sem progressão histológica. Cirurgia permanece como opção futura se necessário.</a:t>
            </a:r>
            <a:endParaRPr lang="en-US" sz="1300" dirty="0"/>
          </a:p>
        </p:txBody>
      </p:sp>
      <p:sp>
        <p:nvSpPr>
          <p:cNvPr id="8" name="Shape 5"/>
          <p:cNvSpPr/>
          <p:nvPr/>
        </p:nvSpPr>
        <p:spPr>
          <a:xfrm>
            <a:off x="731520" y="2468880"/>
            <a:ext cx="7955280" cy="685800"/>
          </a:xfrm>
          <a:prstGeom prst="rect">
            <a:avLst/>
          </a:prstGeom>
          <a:solidFill>
            <a:srgbClr val="D9D9D9"/>
          </a:solidFill>
          <a:ln/>
          <a:effectLst>
            <a:outerShdw sx="100000" sy="100000" kx="0" ky="0" algn="bl" rotWithShape="0" blurRad="76200" dist="25400" dir="8100000">
              <a:srgbClr val="000000">
                <a:alpha val="12000"/>
              </a:srgbClr>
            </a:outerShdw>
          </a:effectLst>
        </p:spPr>
      </p:sp>
      <p:pic>
        <p:nvPicPr>
          <p:cNvPr id="9" name="Image 1" descr="preencoded.png">    </p:cNvPr>
          <p:cNvPicPr>
            <a:picLocks noChangeAspect="1"/>
          </p:cNvPicPr>
          <p:nvPr/>
        </p:nvPicPr>
        <p:blipFill>
          <a:blip r:embed="rId2"/>
          <a:stretch>
            <a:fillRect/>
          </a:stretch>
        </p:blipFill>
        <p:spPr>
          <a:xfrm>
            <a:off x="1005840" y="2606040"/>
            <a:ext cx="365760" cy="365760"/>
          </a:xfrm>
          <a:prstGeom prst="rect">
            <a:avLst/>
          </a:prstGeom>
        </p:spPr>
      </p:pic>
      <p:sp>
        <p:nvSpPr>
          <p:cNvPr id="10" name="Text 6"/>
          <p:cNvSpPr/>
          <p:nvPr/>
        </p:nvSpPr>
        <p:spPr>
          <a:xfrm>
            <a:off x="1554480" y="2542032"/>
            <a:ext cx="2743200" cy="320040"/>
          </a:xfrm>
          <a:prstGeom prst="rect">
            <a:avLst/>
          </a:prstGeom>
          <a:noFill/>
          <a:ln/>
        </p:spPr>
        <p:txBody>
          <a:bodyPr wrap="square" lIns="0" tIns="0" rIns="0" bIns="0" rtlCol="0" anchor="ctr"/>
          <a:lstStyle/>
          <a:p>
            <a:pPr indent="0" marL="0">
              <a:buNone/>
            </a:pPr>
            <a:r>
              <a:rPr lang="en-US" sz="1400" b="1" dirty="0">
                <a:solidFill>
                  <a:srgbClr val="0B1F3F"/>
                </a:solidFill>
                <a:latin typeface="Calibri" pitchFamily="34" charset="0"/>
                <a:ea typeface="Calibri" pitchFamily="34" charset="-122"/>
                <a:cs typeface="Calibri" pitchFamily="34" charset="-120"/>
              </a:rPr>
              <a:t>Retorno em 3 meses</a:t>
            </a:r>
            <a:endParaRPr lang="en-US" sz="1400" dirty="0"/>
          </a:p>
        </p:txBody>
      </p:sp>
      <p:sp>
        <p:nvSpPr>
          <p:cNvPr id="11" name="Text 7"/>
          <p:cNvSpPr/>
          <p:nvPr/>
        </p:nvSpPr>
        <p:spPr>
          <a:xfrm>
            <a:off x="4389120" y="2514600"/>
            <a:ext cx="4114800" cy="59436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Julho/2026 — nova avaliação clínica</a:t>
            </a:r>
            <a:endParaRPr lang="en-US" sz="1200" dirty="0"/>
          </a:p>
        </p:txBody>
      </p:sp>
      <p:sp>
        <p:nvSpPr>
          <p:cNvPr id="12" name="Shape 8"/>
          <p:cNvSpPr/>
          <p:nvPr/>
        </p:nvSpPr>
        <p:spPr>
          <a:xfrm>
            <a:off x="731520" y="3291840"/>
            <a:ext cx="7955280" cy="685800"/>
          </a:xfrm>
          <a:prstGeom prst="rect">
            <a:avLst/>
          </a:prstGeom>
          <a:solidFill>
            <a:srgbClr val="FFFFFF"/>
          </a:solidFill>
          <a:ln/>
          <a:effectLst>
            <a:outerShdw sx="100000" sy="100000" kx="0" ky="0" algn="bl" rotWithShape="0" blurRad="76200" dist="25400" dir="8100000">
              <a:srgbClr val="000000">
                <a:alpha val="12000"/>
              </a:srgbClr>
            </a:outerShdw>
          </a:effectLst>
        </p:spPr>
      </p:sp>
      <p:pic>
        <p:nvPicPr>
          <p:cNvPr id="13" name="Image 2" descr="preencoded.png">    </p:cNvPr>
          <p:cNvPicPr>
            <a:picLocks noChangeAspect="1"/>
          </p:cNvPicPr>
          <p:nvPr/>
        </p:nvPicPr>
        <p:blipFill>
          <a:blip r:embed="rId3"/>
          <a:stretch>
            <a:fillRect/>
          </a:stretch>
        </p:blipFill>
        <p:spPr>
          <a:xfrm>
            <a:off x="1005840" y="3429000"/>
            <a:ext cx="365760" cy="365760"/>
          </a:xfrm>
          <a:prstGeom prst="rect">
            <a:avLst/>
          </a:prstGeom>
        </p:spPr>
      </p:pic>
      <p:sp>
        <p:nvSpPr>
          <p:cNvPr id="14" name="Text 9"/>
          <p:cNvSpPr/>
          <p:nvPr/>
        </p:nvSpPr>
        <p:spPr>
          <a:xfrm>
            <a:off x="1554480" y="3364992"/>
            <a:ext cx="2743200" cy="320040"/>
          </a:xfrm>
          <a:prstGeom prst="rect">
            <a:avLst/>
          </a:prstGeom>
          <a:noFill/>
          <a:ln/>
        </p:spPr>
        <p:txBody>
          <a:bodyPr wrap="square" lIns="0" tIns="0" rIns="0" bIns="0" rtlCol="0" anchor="ctr"/>
          <a:lstStyle/>
          <a:p>
            <a:pPr indent="0" marL="0">
              <a:buNone/>
            </a:pPr>
            <a:r>
              <a:rPr lang="en-US" sz="1400" b="1" dirty="0">
                <a:solidFill>
                  <a:srgbClr val="0B1F3F"/>
                </a:solidFill>
                <a:latin typeface="Calibri" pitchFamily="34" charset="0"/>
                <a:ea typeface="Calibri" pitchFamily="34" charset="-122"/>
                <a:cs typeface="Calibri" pitchFamily="34" charset="-120"/>
              </a:rPr>
              <a:t>PET-PSMA</a:t>
            </a:r>
            <a:endParaRPr lang="en-US" sz="1400" dirty="0"/>
          </a:p>
        </p:txBody>
      </p:sp>
      <p:sp>
        <p:nvSpPr>
          <p:cNvPr id="15" name="Text 10"/>
          <p:cNvSpPr/>
          <p:nvPr/>
        </p:nvSpPr>
        <p:spPr>
          <a:xfrm>
            <a:off x="4389120" y="3337560"/>
            <a:ext cx="4114800" cy="59436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Exame avançado para avaliar atividade do tumor</a:t>
            </a:r>
            <a:endParaRPr lang="en-US" sz="1200" dirty="0"/>
          </a:p>
        </p:txBody>
      </p:sp>
      <p:sp>
        <p:nvSpPr>
          <p:cNvPr id="16" name="Shape 11"/>
          <p:cNvSpPr/>
          <p:nvPr/>
        </p:nvSpPr>
        <p:spPr>
          <a:xfrm>
            <a:off x="731520" y="4114800"/>
            <a:ext cx="7955280" cy="685800"/>
          </a:xfrm>
          <a:prstGeom prst="rect">
            <a:avLst/>
          </a:prstGeom>
          <a:solidFill>
            <a:srgbClr val="D9D9D9"/>
          </a:solidFill>
          <a:ln/>
          <a:effectLst>
            <a:outerShdw sx="100000" sy="100000" kx="0" ky="0" algn="bl" rotWithShape="0" blurRad="76200" dist="25400" dir="8100000">
              <a:srgbClr val="000000">
                <a:alpha val="12000"/>
              </a:srgbClr>
            </a:outerShdw>
          </a:effectLst>
        </p:spPr>
      </p:sp>
      <p:pic>
        <p:nvPicPr>
          <p:cNvPr id="17" name="Image 3" descr="preencoded.png">    </p:cNvPr>
          <p:cNvPicPr>
            <a:picLocks noChangeAspect="1"/>
          </p:cNvPicPr>
          <p:nvPr/>
        </p:nvPicPr>
        <p:blipFill>
          <a:blip r:embed="rId4"/>
          <a:stretch>
            <a:fillRect/>
          </a:stretch>
        </p:blipFill>
        <p:spPr>
          <a:xfrm>
            <a:off x="1005840" y="4251960"/>
            <a:ext cx="365760" cy="365760"/>
          </a:xfrm>
          <a:prstGeom prst="rect">
            <a:avLst/>
          </a:prstGeom>
        </p:spPr>
      </p:pic>
      <p:sp>
        <p:nvSpPr>
          <p:cNvPr id="18" name="Text 12"/>
          <p:cNvSpPr/>
          <p:nvPr/>
        </p:nvSpPr>
        <p:spPr>
          <a:xfrm>
            <a:off x="1554480" y="4187952"/>
            <a:ext cx="2743200" cy="320040"/>
          </a:xfrm>
          <a:prstGeom prst="rect">
            <a:avLst/>
          </a:prstGeom>
          <a:noFill/>
          <a:ln/>
        </p:spPr>
        <p:txBody>
          <a:bodyPr wrap="square" lIns="0" tIns="0" rIns="0" bIns="0" rtlCol="0" anchor="ctr"/>
          <a:lstStyle/>
          <a:p>
            <a:pPr indent="0" marL="0">
              <a:buNone/>
            </a:pPr>
            <a:r>
              <a:rPr lang="en-US" sz="1400" b="1" dirty="0">
                <a:solidFill>
                  <a:srgbClr val="0B1F3F"/>
                </a:solidFill>
                <a:latin typeface="Calibri" pitchFamily="34" charset="0"/>
                <a:ea typeface="Calibri" pitchFamily="34" charset="-122"/>
                <a:cs typeface="Calibri" pitchFamily="34" charset="-120"/>
              </a:rPr>
              <a:t>Critérios claros para tratamento</a:t>
            </a:r>
            <a:endParaRPr lang="en-US" sz="1400" dirty="0"/>
          </a:p>
        </p:txBody>
      </p:sp>
      <p:sp>
        <p:nvSpPr>
          <p:cNvPr id="19" name="Text 13"/>
          <p:cNvSpPr/>
          <p:nvPr/>
        </p:nvSpPr>
        <p:spPr>
          <a:xfrm>
            <a:off x="4389120" y="4160520"/>
            <a:ext cx="4114800" cy="59436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SUVmax &gt; 4: considerar cirurgia</a:t>
            </a:r>
            <a:endParaRPr lang="en-US" sz="1200" dirty="0"/>
          </a:p>
          <a:p>
            <a:pPr indent="0" marL="0">
              <a:buNone/>
            </a:pPr>
            <a:r>
              <a:rPr lang="en-US" sz="1200" dirty="0">
                <a:solidFill>
                  <a:srgbClr val="1A1A1A"/>
                </a:solidFill>
                <a:latin typeface="Calibri" pitchFamily="34" charset="0"/>
                <a:ea typeface="Calibri" pitchFamily="34" charset="-122"/>
                <a:cs typeface="Calibri" pitchFamily="34" charset="-120"/>
              </a:rPr>
              <a:t>SUVmax &gt; 10: indicação formal</a:t>
            </a:r>
            <a:endParaRPr lang="en-US" sz="1200" dirty="0"/>
          </a:p>
        </p:txBody>
      </p:sp>
      <p:sp>
        <p:nvSpPr>
          <p:cNvPr id="20" name="Shape 14"/>
          <p:cNvSpPr/>
          <p:nvPr/>
        </p:nvSpPr>
        <p:spPr>
          <a:xfrm>
            <a:off x="457200" y="4709160"/>
            <a:ext cx="8229600" cy="0"/>
          </a:xfrm>
          <a:prstGeom prst="line">
            <a:avLst/>
          </a:prstGeom>
          <a:noFill/>
          <a:ln w="6350">
            <a:solidFill>
              <a:srgbClr val="D9D9D9"/>
            </a:solidFill>
            <a:prstDash val="solid"/>
          </a:ln>
        </p:spPr>
      </p:sp>
      <p:sp>
        <p:nvSpPr>
          <p:cNvPr id="21" name="Text 15"/>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D9D9D9"/>
        </a:solidFill>
      </p:bgPr>
    </p:bg>
    <p:spTree>
      <p:nvGrpSpPr>
        <p:cNvPr id="1" name=""/>
        <p:cNvGrpSpPr/>
        <p:nvPr/>
      </p:nvGrpSpPr>
      <p:grpSpPr>
        <a:xfrm>
          <a:off x="0" y="0"/>
          <a:ext cx="0" cy="0"/>
          <a:chOff x="0" y="0"/>
          <a:chExt cx="0" cy="0"/>
        </a:xfrm>
      </p:grpSpPr>
      <p:sp>
        <p:nvSpPr>
          <p:cNvPr id="2" name="Text 0"/>
          <p:cNvSpPr/>
          <p:nvPr/>
        </p:nvSpPr>
        <p:spPr>
          <a:xfrm>
            <a:off x="731520" y="274320"/>
            <a:ext cx="7772400" cy="64008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O Que Você Deve Lembrar</a:t>
            </a:r>
            <a:endParaRPr lang="en-US" sz="2800" dirty="0"/>
          </a:p>
        </p:txBody>
      </p:sp>
      <p:sp>
        <p:nvSpPr>
          <p:cNvPr id="3" name="Shape 1"/>
          <p:cNvSpPr/>
          <p:nvPr/>
        </p:nvSpPr>
        <p:spPr>
          <a:xfrm>
            <a:off x="731520" y="1097280"/>
            <a:ext cx="7772400" cy="7772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4" name="Shape 2"/>
          <p:cNvSpPr/>
          <p:nvPr/>
        </p:nvSpPr>
        <p:spPr>
          <a:xfrm>
            <a:off x="731520" y="1097280"/>
            <a:ext cx="73152" cy="777240"/>
          </a:xfrm>
          <a:prstGeom prst="rect">
            <a:avLst/>
          </a:prstGeom>
          <a:solidFill>
            <a:srgbClr val="B8924A"/>
          </a:solidFill>
          <a:ln/>
        </p:spPr>
      </p:sp>
      <p:sp>
        <p:nvSpPr>
          <p:cNvPr id="5" name="Text 3"/>
          <p:cNvSpPr/>
          <p:nvPr/>
        </p:nvSpPr>
        <p:spPr>
          <a:xfrm>
            <a:off x="1005840" y="1188720"/>
            <a:ext cx="457200" cy="54864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1</a:t>
            </a:r>
            <a:endParaRPr lang="en-US" sz="2800" dirty="0"/>
          </a:p>
        </p:txBody>
      </p:sp>
      <p:sp>
        <p:nvSpPr>
          <p:cNvPr id="6" name="Text 4"/>
          <p:cNvSpPr/>
          <p:nvPr/>
        </p:nvSpPr>
        <p:spPr>
          <a:xfrm>
            <a:off x="1554480" y="1188720"/>
            <a:ext cx="6675120" cy="594360"/>
          </a:xfrm>
          <a:prstGeom prst="rect">
            <a:avLst/>
          </a:prstGeom>
          <a:noFill/>
          <a:ln/>
        </p:spPr>
        <p:txBody>
          <a:bodyPr wrap="square" lIns="0" tIns="0" rIns="0" bIns="0" rtlCol="0" anchor="ctr"/>
          <a:lstStyle/>
          <a:p>
            <a:pPr indent="0" marL="0">
              <a:buNone/>
            </a:pPr>
            <a:r>
              <a:rPr lang="en-US" sz="1400" dirty="0">
                <a:solidFill>
                  <a:srgbClr val="1A1A1A"/>
                </a:solidFill>
                <a:latin typeface="Calibri" pitchFamily="34" charset="0"/>
                <a:ea typeface="Calibri" pitchFamily="34" charset="-122"/>
                <a:cs typeface="Calibri" pitchFamily="34" charset="-120"/>
              </a:rPr>
              <a:t>Gleason 6 é o menor grau de câncer de próstata. Na maioria dos casos, não precisa de cirurgia imediata.</a:t>
            </a:r>
            <a:endParaRPr lang="en-US" sz="1400" dirty="0"/>
          </a:p>
        </p:txBody>
      </p:sp>
      <p:sp>
        <p:nvSpPr>
          <p:cNvPr id="7" name="Shape 5"/>
          <p:cNvSpPr/>
          <p:nvPr/>
        </p:nvSpPr>
        <p:spPr>
          <a:xfrm>
            <a:off x="731520" y="2011680"/>
            <a:ext cx="7772400" cy="7772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8" name="Shape 6"/>
          <p:cNvSpPr/>
          <p:nvPr/>
        </p:nvSpPr>
        <p:spPr>
          <a:xfrm>
            <a:off x="731520" y="2011680"/>
            <a:ext cx="73152" cy="777240"/>
          </a:xfrm>
          <a:prstGeom prst="rect">
            <a:avLst/>
          </a:prstGeom>
          <a:solidFill>
            <a:srgbClr val="B8924A"/>
          </a:solidFill>
          <a:ln/>
        </p:spPr>
      </p:sp>
      <p:sp>
        <p:nvSpPr>
          <p:cNvPr id="9" name="Text 7"/>
          <p:cNvSpPr/>
          <p:nvPr/>
        </p:nvSpPr>
        <p:spPr>
          <a:xfrm>
            <a:off x="1005840" y="2103120"/>
            <a:ext cx="457200" cy="54864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2</a:t>
            </a:r>
            <a:endParaRPr lang="en-US" sz="2800" dirty="0"/>
          </a:p>
        </p:txBody>
      </p:sp>
      <p:sp>
        <p:nvSpPr>
          <p:cNvPr id="10" name="Text 8"/>
          <p:cNvSpPr/>
          <p:nvPr/>
        </p:nvSpPr>
        <p:spPr>
          <a:xfrm>
            <a:off x="1554480" y="2103120"/>
            <a:ext cx="6675120" cy="594360"/>
          </a:xfrm>
          <a:prstGeom prst="rect">
            <a:avLst/>
          </a:prstGeom>
          <a:noFill/>
          <a:ln/>
        </p:spPr>
        <p:txBody>
          <a:bodyPr wrap="square" lIns="0" tIns="0" rIns="0" bIns="0" rtlCol="0" anchor="ctr"/>
          <a:lstStyle/>
          <a:p>
            <a:pPr indent="0" marL="0">
              <a:buNone/>
            </a:pPr>
            <a:r>
              <a:rPr lang="en-US" sz="1400" dirty="0">
                <a:solidFill>
                  <a:srgbClr val="1A1A1A"/>
                </a:solidFill>
                <a:latin typeface="Calibri" pitchFamily="34" charset="0"/>
                <a:ea typeface="Calibri" pitchFamily="34" charset="-122"/>
                <a:cs typeface="Calibri" pitchFamily="34" charset="-120"/>
              </a:rPr>
              <a:t>Vigilância ativa é um protocolo seguro e reconhecido internacionalmente (AUA, EAU, NCCN).</a:t>
            </a:r>
            <a:endParaRPr lang="en-US" sz="1400" dirty="0"/>
          </a:p>
        </p:txBody>
      </p:sp>
      <p:sp>
        <p:nvSpPr>
          <p:cNvPr id="11" name="Shape 9"/>
          <p:cNvSpPr/>
          <p:nvPr/>
        </p:nvSpPr>
        <p:spPr>
          <a:xfrm>
            <a:off x="731520" y="2926080"/>
            <a:ext cx="7772400" cy="7772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2" name="Shape 10"/>
          <p:cNvSpPr/>
          <p:nvPr/>
        </p:nvSpPr>
        <p:spPr>
          <a:xfrm>
            <a:off x="731520" y="2926080"/>
            <a:ext cx="73152" cy="777240"/>
          </a:xfrm>
          <a:prstGeom prst="rect">
            <a:avLst/>
          </a:prstGeom>
          <a:solidFill>
            <a:srgbClr val="B8924A"/>
          </a:solidFill>
          <a:ln/>
        </p:spPr>
      </p:sp>
      <p:sp>
        <p:nvSpPr>
          <p:cNvPr id="13" name="Text 11"/>
          <p:cNvSpPr/>
          <p:nvPr/>
        </p:nvSpPr>
        <p:spPr>
          <a:xfrm>
            <a:off x="1005840" y="3017520"/>
            <a:ext cx="457200" cy="54864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3</a:t>
            </a:r>
            <a:endParaRPr lang="en-US" sz="2800" dirty="0"/>
          </a:p>
        </p:txBody>
      </p:sp>
      <p:sp>
        <p:nvSpPr>
          <p:cNvPr id="14" name="Text 12"/>
          <p:cNvSpPr/>
          <p:nvPr/>
        </p:nvSpPr>
        <p:spPr>
          <a:xfrm>
            <a:off x="1554480" y="3017520"/>
            <a:ext cx="6675120" cy="594360"/>
          </a:xfrm>
          <a:prstGeom prst="rect">
            <a:avLst/>
          </a:prstGeom>
          <a:noFill/>
          <a:ln/>
        </p:spPr>
        <p:txBody>
          <a:bodyPr wrap="square" lIns="0" tIns="0" rIns="0" bIns="0" rtlCol="0" anchor="ctr"/>
          <a:lstStyle/>
          <a:p>
            <a:pPr indent="0" marL="0">
              <a:buNone/>
            </a:pPr>
            <a:r>
              <a:rPr lang="en-US" sz="1400" dirty="0">
                <a:solidFill>
                  <a:srgbClr val="1A1A1A"/>
                </a:solidFill>
                <a:latin typeface="Calibri" pitchFamily="34" charset="0"/>
                <a:ea typeface="Calibri" pitchFamily="34" charset="-122"/>
                <a:cs typeface="Calibri" pitchFamily="34" charset="-120"/>
              </a:rPr>
              <a:t>A biópsia com fusão de imagens dá mais precisão no diagnóstico.</a:t>
            </a:r>
            <a:endParaRPr lang="en-US" sz="1400" dirty="0"/>
          </a:p>
        </p:txBody>
      </p:sp>
      <p:sp>
        <p:nvSpPr>
          <p:cNvPr id="15" name="Shape 13"/>
          <p:cNvSpPr/>
          <p:nvPr/>
        </p:nvSpPr>
        <p:spPr>
          <a:xfrm>
            <a:off x="731520" y="3840480"/>
            <a:ext cx="7772400" cy="777240"/>
          </a:xfrm>
          <a:prstGeom prst="rect">
            <a:avLst/>
          </a:prstGeom>
          <a:solidFill>
            <a:srgbClr val="FFFFFF"/>
          </a:solidFill>
          <a:ln/>
          <a:effectLst>
            <a:outerShdw sx="100000" sy="100000" kx="0" ky="0" algn="bl" rotWithShape="0" blurRad="76200" dist="25400" dir="8100000">
              <a:srgbClr val="000000">
                <a:alpha val="12000"/>
              </a:srgbClr>
            </a:outerShdw>
          </a:effectLst>
        </p:spPr>
      </p:sp>
      <p:sp>
        <p:nvSpPr>
          <p:cNvPr id="16" name="Shape 14"/>
          <p:cNvSpPr/>
          <p:nvPr/>
        </p:nvSpPr>
        <p:spPr>
          <a:xfrm>
            <a:off x="731520" y="3840480"/>
            <a:ext cx="73152" cy="777240"/>
          </a:xfrm>
          <a:prstGeom prst="rect">
            <a:avLst/>
          </a:prstGeom>
          <a:solidFill>
            <a:srgbClr val="B8924A"/>
          </a:solidFill>
          <a:ln/>
        </p:spPr>
      </p:sp>
      <p:sp>
        <p:nvSpPr>
          <p:cNvPr id="17" name="Text 15"/>
          <p:cNvSpPr/>
          <p:nvPr/>
        </p:nvSpPr>
        <p:spPr>
          <a:xfrm>
            <a:off x="1005840" y="3931920"/>
            <a:ext cx="457200" cy="54864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4</a:t>
            </a:r>
            <a:endParaRPr lang="en-US" sz="2800" dirty="0"/>
          </a:p>
        </p:txBody>
      </p:sp>
      <p:sp>
        <p:nvSpPr>
          <p:cNvPr id="18" name="Text 16"/>
          <p:cNvSpPr/>
          <p:nvPr/>
        </p:nvSpPr>
        <p:spPr>
          <a:xfrm>
            <a:off x="1554480" y="3931920"/>
            <a:ext cx="6675120" cy="594360"/>
          </a:xfrm>
          <a:prstGeom prst="rect">
            <a:avLst/>
          </a:prstGeom>
          <a:noFill/>
          <a:ln/>
        </p:spPr>
        <p:txBody>
          <a:bodyPr wrap="square" lIns="0" tIns="0" rIns="0" bIns="0" rtlCol="0" anchor="ctr"/>
          <a:lstStyle/>
          <a:p>
            <a:pPr indent="0" marL="0">
              <a:buNone/>
            </a:pPr>
            <a:r>
              <a:rPr lang="en-US" sz="1400" dirty="0">
                <a:solidFill>
                  <a:srgbClr val="1A1A1A"/>
                </a:solidFill>
                <a:latin typeface="Calibri" pitchFamily="34" charset="0"/>
                <a:ea typeface="Calibri" pitchFamily="34" charset="-122"/>
                <a:cs typeface="Calibri" pitchFamily="34" charset="-120"/>
              </a:rPr>
              <a:t>Cada caso é único — procure uma avaliação médica individualizada.</a:t>
            </a:r>
            <a:endParaRPr lang="en-US" sz="1400" dirty="0"/>
          </a:p>
        </p:txBody>
      </p:sp>
      <p:sp>
        <p:nvSpPr>
          <p:cNvPr id="19" name="Shape 17"/>
          <p:cNvSpPr/>
          <p:nvPr/>
        </p:nvSpPr>
        <p:spPr>
          <a:xfrm>
            <a:off x="457200" y="4709160"/>
            <a:ext cx="8229600" cy="0"/>
          </a:xfrm>
          <a:prstGeom prst="line">
            <a:avLst/>
          </a:prstGeom>
          <a:noFill/>
          <a:ln w="6350">
            <a:solidFill>
              <a:srgbClr val="D9D9D9"/>
            </a:solidFill>
            <a:prstDash val="solid"/>
          </a:ln>
        </p:spPr>
      </p:sp>
      <p:sp>
        <p:nvSpPr>
          <p:cNvPr id="20" name="Text 18"/>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B1F3F"/>
        </a:solidFill>
      </p:bgPr>
    </p:bg>
    <p:spTree>
      <p:nvGrpSpPr>
        <p:cNvPr id="1" name=""/>
        <p:cNvGrpSpPr/>
        <p:nvPr/>
      </p:nvGrpSpPr>
      <p:grpSpPr>
        <a:xfrm>
          <a:off x="0" y="0"/>
          <a:ext cx="0" cy="0"/>
          <a:chOff x="0" y="0"/>
          <a:chExt cx="0" cy="0"/>
        </a:xfrm>
      </p:grpSpPr>
      <p:sp>
        <p:nvSpPr>
          <p:cNvPr id="2" name="Shape 0"/>
          <p:cNvSpPr/>
          <p:nvPr/>
        </p:nvSpPr>
        <p:spPr>
          <a:xfrm>
            <a:off x="8046720" y="274320"/>
            <a:ext cx="640080" cy="640080"/>
          </a:xfrm>
          <a:prstGeom prst="oval">
            <a:avLst/>
          </a:prstGeom>
          <a:solidFill>
            <a:srgbClr val="B8924A"/>
          </a:solidFill>
          <a:ln/>
        </p:spPr>
      </p:sp>
      <p:pic>
        <p:nvPicPr>
          <p:cNvPr id="3" name="Image 0" descr="preencoded.png">    </p:cNvPr>
          <p:cNvPicPr>
            <a:picLocks noChangeAspect="1"/>
          </p:cNvPicPr>
          <p:nvPr/>
        </p:nvPicPr>
        <p:blipFill>
          <a:blip r:embed="rId1"/>
          <a:stretch>
            <a:fillRect/>
          </a:stretch>
        </p:blipFill>
        <p:spPr>
          <a:xfrm>
            <a:off x="8183880" y="365760"/>
            <a:ext cx="365760" cy="365760"/>
          </a:xfrm>
          <a:prstGeom prst="rect">
            <a:avLst/>
          </a:prstGeom>
        </p:spPr>
      </p:pic>
      <p:sp>
        <p:nvSpPr>
          <p:cNvPr id="4" name="Text 1"/>
          <p:cNvSpPr/>
          <p:nvPr/>
        </p:nvSpPr>
        <p:spPr>
          <a:xfrm>
            <a:off x="731520" y="548640"/>
            <a:ext cx="7315200" cy="1097280"/>
          </a:xfrm>
          <a:prstGeom prst="rect">
            <a:avLst/>
          </a:prstGeom>
          <a:noFill/>
          <a:ln/>
        </p:spPr>
        <p:txBody>
          <a:bodyPr wrap="square" lIns="0" tIns="0" rIns="0" bIns="0" rtlCol="0" anchor="ctr"/>
          <a:lstStyle/>
          <a:p>
            <a:pPr indent="0" marL="0">
              <a:buNone/>
            </a:pPr>
            <a:r>
              <a:rPr lang="en-US" sz="3400" b="1" dirty="0">
                <a:solidFill>
                  <a:srgbClr val="B8924A"/>
                </a:solidFill>
                <a:latin typeface="Georgia" pitchFamily="34" charset="0"/>
                <a:ea typeface="Georgia" pitchFamily="34" charset="-122"/>
                <a:cs typeface="Georgia" pitchFamily="34" charset="-120"/>
              </a:rPr>
              <a:t>Quer uma avaliação</a:t>
            </a:r>
            <a:endParaRPr lang="en-US" sz="3400" dirty="0"/>
          </a:p>
          <a:p>
            <a:pPr indent="0" marL="0">
              <a:buNone/>
            </a:pPr>
            <a:r>
              <a:rPr lang="en-US" sz="3400" b="1" dirty="0">
                <a:solidFill>
                  <a:srgbClr val="B8924A"/>
                </a:solidFill>
                <a:latin typeface="Georgia" pitchFamily="34" charset="0"/>
                <a:ea typeface="Georgia" pitchFamily="34" charset="-122"/>
                <a:cs typeface="Georgia" pitchFamily="34" charset="-120"/>
              </a:rPr>
              <a:t>individualizada?</a:t>
            </a:r>
            <a:endParaRPr lang="en-US" sz="3400" dirty="0"/>
          </a:p>
        </p:txBody>
      </p:sp>
      <p:pic>
        <p:nvPicPr>
          <p:cNvPr id="5" name="Image 1" descr="preencoded.png">    </p:cNvPr>
          <p:cNvPicPr>
            <a:picLocks noChangeAspect="1"/>
          </p:cNvPicPr>
          <p:nvPr/>
        </p:nvPicPr>
        <p:blipFill>
          <a:blip r:embed="rId2"/>
          <a:stretch>
            <a:fillRect/>
          </a:stretch>
        </p:blipFill>
        <p:spPr>
          <a:xfrm>
            <a:off x="1097280" y="1920240"/>
            <a:ext cx="365760" cy="365760"/>
          </a:xfrm>
          <a:prstGeom prst="rect">
            <a:avLst/>
          </a:prstGeom>
        </p:spPr>
      </p:pic>
      <p:sp>
        <p:nvSpPr>
          <p:cNvPr id="6" name="Text 2"/>
          <p:cNvSpPr/>
          <p:nvPr/>
        </p:nvSpPr>
        <p:spPr>
          <a:xfrm>
            <a:off x="1645920" y="1920240"/>
            <a:ext cx="6400800" cy="365760"/>
          </a:xfrm>
          <a:prstGeom prst="rect">
            <a:avLst/>
          </a:prstGeom>
          <a:noFill/>
          <a:ln/>
        </p:spPr>
        <p:txBody>
          <a:bodyPr wrap="square" lIns="0" tIns="0" rIns="0" bIns="0" rtlCol="0" anchor="ctr"/>
          <a:lstStyle/>
          <a:p>
            <a:pPr indent="0" marL="0">
              <a:buNone/>
            </a:pPr>
            <a:r>
              <a:rPr lang="en-US" sz="1600" dirty="0">
                <a:solidFill>
                  <a:srgbClr val="FFFFFF"/>
                </a:solidFill>
                <a:latin typeface="Calibri" pitchFamily="34" charset="0"/>
                <a:ea typeface="Calibri" pitchFamily="34" charset="-122"/>
                <a:cs typeface="Calibri" pitchFamily="34" charset="-120"/>
              </a:rPr>
              <a:t>Inscreva-se no canal e ative o sininho</a:t>
            </a:r>
            <a:endParaRPr lang="en-US" sz="1600" dirty="0"/>
          </a:p>
        </p:txBody>
      </p:sp>
      <p:pic>
        <p:nvPicPr>
          <p:cNvPr id="7" name="Image 2" descr="preencoded.png">    </p:cNvPr>
          <p:cNvPicPr>
            <a:picLocks noChangeAspect="1"/>
          </p:cNvPicPr>
          <p:nvPr/>
        </p:nvPicPr>
        <p:blipFill>
          <a:blip r:embed="rId3"/>
          <a:stretch>
            <a:fillRect/>
          </a:stretch>
        </p:blipFill>
        <p:spPr>
          <a:xfrm>
            <a:off x="1097280" y="2560320"/>
            <a:ext cx="365760" cy="365760"/>
          </a:xfrm>
          <a:prstGeom prst="rect">
            <a:avLst/>
          </a:prstGeom>
        </p:spPr>
      </p:pic>
      <p:sp>
        <p:nvSpPr>
          <p:cNvPr id="8" name="Text 3"/>
          <p:cNvSpPr/>
          <p:nvPr/>
        </p:nvSpPr>
        <p:spPr>
          <a:xfrm>
            <a:off x="1645920" y="2560320"/>
            <a:ext cx="6400800" cy="365760"/>
          </a:xfrm>
          <a:prstGeom prst="rect">
            <a:avLst/>
          </a:prstGeom>
          <a:noFill/>
          <a:ln/>
        </p:spPr>
        <p:txBody>
          <a:bodyPr wrap="square" lIns="0" tIns="0" rIns="0" bIns="0" rtlCol="0" anchor="ctr"/>
          <a:lstStyle/>
          <a:p>
            <a:pPr indent="0" marL="0">
              <a:buNone/>
            </a:pPr>
            <a:r>
              <a:rPr lang="en-US" sz="1600" dirty="0">
                <a:solidFill>
                  <a:srgbClr val="FFFFFF"/>
                </a:solidFill>
                <a:latin typeface="Calibri" pitchFamily="34" charset="0"/>
                <a:ea typeface="Calibri" pitchFamily="34" charset="-122"/>
                <a:cs typeface="Calibri" pitchFamily="34" charset="-120"/>
              </a:rPr>
              <a:t>Compartilhe este vídeo com quem precisa</a:t>
            </a:r>
            <a:endParaRPr lang="en-US" sz="1600" dirty="0"/>
          </a:p>
        </p:txBody>
      </p:sp>
      <p:pic>
        <p:nvPicPr>
          <p:cNvPr id="9" name="Image 3" descr="preencoded.png">    </p:cNvPr>
          <p:cNvPicPr>
            <a:picLocks noChangeAspect="1"/>
          </p:cNvPicPr>
          <p:nvPr/>
        </p:nvPicPr>
        <p:blipFill>
          <a:blip r:embed="rId4"/>
          <a:stretch>
            <a:fillRect/>
          </a:stretch>
        </p:blipFill>
        <p:spPr>
          <a:xfrm>
            <a:off x="1097280" y="3200400"/>
            <a:ext cx="365760" cy="365760"/>
          </a:xfrm>
          <a:prstGeom prst="rect">
            <a:avLst/>
          </a:prstGeom>
        </p:spPr>
      </p:pic>
      <p:sp>
        <p:nvSpPr>
          <p:cNvPr id="10" name="Text 4"/>
          <p:cNvSpPr/>
          <p:nvPr/>
        </p:nvSpPr>
        <p:spPr>
          <a:xfrm>
            <a:off x="1645920" y="3200400"/>
            <a:ext cx="6400800" cy="365760"/>
          </a:xfrm>
          <a:prstGeom prst="rect">
            <a:avLst/>
          </a:prstGeom>
          <a:noFill/>
          <a:ln/>
        </p:spPr>
        <p:txBody>
          <a:bodyPr wrap="square" lIns="0" tIns="0" rIns="0" bIns="0" rtlCol="0" anchor="ctr"/>
          <a:lstStyle/>
          <a:p>
            <a:pPr indent="0" marL="0">
              <a:buNone/>
            </a:pPr>
            <a:r>
              <a:rPr lang="en-US" sz="1600" dirty="0">
                <a:solidFill>
                  <a:srgbClr val="FFFFFF"/>
                </a:solidFill>
                <a:latin typeface="Calibri" pitchFamily="34" charset="0"/>
                <a:ea typeface="Calibri" pitchFamily="34" charset="-122"/>
                <a:cs typeface="Calibri" pitchFamily="34" charset="-120"/>
              </a:rPr>
              <a:t>Agende sua consulta com nossa equipe</a:t>
            </a:r>
            <a:endParaRPr lang="en-US" sz="1600" dirty="0"/>
          </a:p>
        </p:txBody>
      </p:sp>
      <p:sp>
        <p:nvSpPr>
          <p:cNvPr id="11" name="Shape 5"/>
          <p:cNvSpPr/>
          <p:nvPr/>
        </p:nvSpPr>
        <p:spPr>
          <a:xfrm>
            <a:off x="731520" y="3657600"/>
            <a:ext cx="7680960" cy="640080"/>
          </a:xfrm>
          <a:prstGeom prst="rect">
            <a:avLst/>
          </a:prstGeom>
          <a:solidFill>
            <a:srgbClr val="B8924A"/>
          </a:solidFill>
          <a:ln/>
        </p:spPr>
      </p:sp>
      <p:pic>
        <p:nvPicPr>
          <p:cNvPr id="12" name="Image 4" descr="preencoded.png">    </p:cNvPr>
          <p:cNvPicPr>
            <a:picLocks noChangeAspect="1"/>
          </p:cNvPicPr>
          <p:nvPr/>
        </p:nvPicPr>
        <p:blipFill>
          <a:blip r:embed="rId5"/>
          <a:stretch>
            <a:fillRect/>
          </a:stretch>
        </p:blipFill>
        <p:spPr>
          <a:xfrm>
            <a:off x="1005840" y="3749040"/>
            <a:ext cx="411480" cy="411480"/>
          </a:xfrm>
          <a:prstGeom prst="rect">
            <a:avLst/>
          </a:prstGeom>
        </p:spPr>
      </p:pic>
      <p:sp>
        <p:nvSpPr>
          <p:cNvPr id="13" name="Text 6"/>
          <p:cNvSpPr/>
          <p:nvPr/>
        </p:nvSpPr>
        <p:spPr>
          <a:xfrm>
            <a:off x="1554480" y="3703320"/>
            <a:ext cx="6400800" cy="548640"/>
          </a:xfrm>
          <a:prstGeom prst="rect">
            <a:avLst/>
          </a:prstGeom>
          <a:noFill/>
          <a:ln/>
        </p:spPr>
        <p:txBody>
          <a:bodyPr wrap="square" lIns="0" tIns="0" rIns="0" bIns="0" rtlCol="0" anchor="ctr"/>
          <a:lstStyle/>
          <a:p>
            <a:pPr indent="0" marL="0">
              <a:buNone/>
            </a:pPr>
            <a:r>
              <a:rPr lang="en-US" sz="1800" b="1" dirty="0">
                <a:solidFill>
                  <a:srgbClr val="0B1F3F"/>
                </a:solidFill>
                <a:latin typeface="Calibri" pitchFamily="34" charset="0"/>
                <a:ea typeface="Calibri" pitchFamily="34" charset="-122"/>
                <a:cs typeface="Calibri" pitchFamily="34" charset="-120"/>
              </a:rPr>
              <a:t>Envie "consulta":  https://bit.ly/4pCVu9p</a:t>
            </a:r>
            <a:endParaRPr lang="en-US" sz="1800" dirty="0"/>
          </a:p>
        </p:txBody>
      </p:sp>
      <p:sp>
        <p:nvSpPr>
          <p:cNvPr id="14" name="Text 7"/>
          <p:cNvSpPr/>
          <p:nvPr/>
        </p:nvSpPr>
        <p:spPr>
          <a:xfrm>
            <a:off x="731520" y="4434840"/>
            <a:ext cx="7680960" cy="365760"/>
          </a:xfrm>
          <a:prstGeom prst="rect">
            <a:avLst/>
          </a:prstGeom>
          <a:noFill/>
          <a:ln/>
        </p:spPr>
        <p:txBody>
          <a:bodyPr wrap="square" lIns="0" tIns="0" rIns="0" bIns="0" rtlCol="0" anchor="ctr"/>
          <a:lstStyle/>
          <a:p>
            <a:pPr algn="ctr" indent="0" marL="0">
              <a:buNone/>
            </a:pPr>
            <a:r>
              <a:rPr lang="en-US" sz="1200" dirty="0">
                <a:solidFill>
                  <a:srgbClr val="D9D9D9"/>
                </a:solidFill>
                <a:latin typeface="Calibri" pitchFamily="34" charset="0"/>
                <a:ea typeface="Calibri" pitchFamily="34" charset="-122"/>
                <a:cs typeface="Calibri" pitchFamily="34" charset="-120"/>
              </a:rPr>
              <a:t>Atendimento presencial em São Paulo  +  Teleatendimento para todo o Brasil</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457200"/>
            <a:ext cx="7772400" cy="1097280"/>
          </a:xfrm>
          <a:prstGeom prst="rect">
            <a:avLst/>
          </a:prstGeom>
          <a:noFill/>
          <a:ln/>
        </p:spPr>
        <p:txBody>
          <a:bodyPr wrap="square" lIns="0" tIns="0" rIns="0" bIns="0" rtlCol="0" anchor="ctr"/>
          <a:lstStyle/>
          <a:p>
            <a:pPr indent="0" marL="0">
              <a:buNone/>
            </a:pPr>
            <a:r>
              <a:rPr lang="en-US" sz="3200" b="1" dirty="0">
                <a:solidFill>
                  <a:srgbClr val="0B1F3F"/>
                </a:solidFill>
                <a:latin typeface="Georgia" pitchFamily="34" charset="0"/>
                <a:ea typeface="Georgia" pitchFamily="34" charset="-122"/>
                <a:cs typeface="Georgia" pitchFamily="34" charset="-120"/>
              </a:rPr>
              <a:t>Você foi diagnosticado</a:t>
            </a:r>
            <a:endParaRPr lang="en-US" sz="3200" dirty="0"/>
          </a:p>
          <a:p>
            <a:pPr indent="0" marL="0">
              <a:buNone/>
            </a:pPr>
            <a:r>
              <a:rPr lang="en-US" sz="3200" b="1" dirty="0">
                <a:solidFill>
                  <a:srgbClr val="0B1F3F"/>
                </a:solidFill>
                <a:latin typeface="Georgia" pitchFamily="34" charset="0"/>
                <a:ea typeface="Georgia" pitchFamily="34" charset="-122"/>
                <a:cs typeface="Georgia" pitchFamily="34" charset="-120"/>
              </a:rPr>
              <a:t>com câncer de próstata?</a:t>
            </a:r>
            <a:endParaRPr lang="en-US" sz="3200" dirty="0"/>
          </a:p>
        </p:txBody>
      </p:sp>
      <p:pic>
        <p:nvPicPr>
          <p:cNvPr id="4" name="Image 0" descr="preencoded.png">    </p:cNvPr>
          <p:cNvPicPr>
            <a:picLocks noChangeAspect="1"/>
          </p:cNvPicPr>
          <p:nvPr/>
        </p:nvPicPr>
        <p:blipFill>
          <a:blip r:embed="rId1"/>
          <a:stretch>
            <a:fillRect/>
          </a:stretch>
        </p:blipFill>
        <p:spPr>
          <a:xfrm>
            <a:off x="822960" y="1828800"/>
            <a:ext cx="411480" cy="411480"/>
          </a:xfrm>
          <a:prstGeom prst="rect">
            <a:avLst/>
          </a:prstGeom>
        </p:spPr>
      </p:pic>
      <p:sp>
        <p:nvSpPr>
          <p:cNvPr id="5" name="Text 2"/>
          <p:cNvSpPr/>
          <p:nvPr/>
        </p:nvSpPr>
        <p:spPr>
          <a:xfrm>
            <a:off x="1371600" y="1783080"/>
            <a:ext cx="7132320" cy="822960"/>
          </a:xfrm>
          <a:prstGeom prst="rect">
            <a:avLst/>
          </a:prstGeom>
          <a:noFill/>
          <a:ln/>
        </p:spPr>
        <p:txBody>
          <a:bodyPr wrap="square" lIns="0" tIns="0" rIns="0" bIns="0" rtlCol="0" anchor="ctr"/>
          <a:lstStyle/>
          <a:p>
            <a:pPr indent="0" marL="0">
              <a:buNone/>
            </a:pPr>
            <a:r>
              <a:rPr lang="en-US" sz="1600" dirty="0">
                <a:solidFill>
                  <a:srgbClr val="1A1A1A"/>
                </a:solidFill>
                <a:latin typeface="Calibri" pitchFamily="34" charset="0"/>
                <a:ea typeface="Calibri" pitchFamily="34" charset="-122"/>
                <a:cs typeface="Calibri" pitchFamily="34" charset="-120"/>
              </a:rPr>
              <a:t>Muitos homens recebem esse diagnóstico e entram em pânico.</a:t>
            </a:r>
            <a:endParaRPr lang="en-US" sz="1600" dirty="0"/>
          </a:p>
          <a:p>
            <a:pPr indent="0" marL="0">
              <a:buNone/>
            </a:pPr>
            <a:r>
              <a:rPr lang="en-US" sz="1600" dirty="0">
                <a:solidFill>
                  <a:srgbClr val="1A1A1A"/>
                </a:solidFill>
                <a:latin typeface="Calibri" pitchFamily="34" charset="0"/>
                <a:ea typeface="Calibri" pitchFamily="34" charset="-122"/>
                <a:cs typeface="Calibri" pitchFamily="34" charset="-120"/>
              </a:rPr>
              <a:t>Mas nem todo câncer de próstata precisa ser operado imediatamente.</a:t>
            </a:r>
            <a:endParaRPr lang="en-US" sz="1600" dirty="0"/>
          </a:p>
        </p:txBody>
      </p:sp>
      <p:sp>
        <p:nvSpPr>
          <p:cNvPr id="6" name="Shape 3"/>
          <p:cNvSpPr/>
          <p:nvPr/>
        </p:nvSpPr>
        <p:spPr>
          <a:xfrm>
            <a:off x="914400" y="2926080"/>
            <a:ext cx="7315200" cy="128016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7" name="Text 4"/>
          <p:cNvSpPr/>
          <p:nvPr/>
        </p:nvSpPr>
        <p:spPr>
          <a:xfrm>
            <a:off x="1188720" y="3063240"/>
            <a:ext cx="1371600" cy="365760"/>
          </a:xfrm>
          <a:prstGeom prst="rect">
            <a:avLst/>
          </a:prstGeom>
          <a:noFill/>
          <a:ln/>
        </p:spPr>
        <p:txBody>
          <a:bodyPr wrap="square" lIns="0" tIns="0" rIns="0" bIns="0" rtlCol="0" anchor="ctr"/>
          <a:lstStyle/>
          <a:p>
            <a:pPr indent="0" marL="0">
              <a:buNone/>
            </a:pPr>
            <a:r>
              <a:rPr lang="en-US" sz="1400" dirty="0">
                <a:solidFill>
                  <a:srgbClr val="999999"/>
                </a:solidFill>
                <a:latin typeface="Calibri" pitchFamily="34" charset="0"/>
                <a:ea typeface="Calibri" pitchFamily="34" charset="-122"/>
                <a:cs typeface="Calibri" pitchFamily="34" charset="-120"/>
              </a:rPr>
              <a:t>Até</a:t>
            </a:r>
            <a:endParaRPr lang="en-US" sz="1400" dirty="0"/>
          </a:p>
        </p:txBody>
      </p:sp>
      <p:sp>
        <p:nvSpPr>
          <p:cNvPr id="8" name="Text 5"/>
          <p:cNvSpPr/>
          <p:nvPr/>
        </p:nvSpPr>
        <p:spPr>
          <a:xfrm>
            <a:off x="1188720" y="3337560"/>
            <a:ext cx="1828800" cy="640080"/>
          </a:xfrm>
          <a:prstGeom prst="rect">
            <a:avLst/>
          </a:prstGeom>
          <a:noFill/>
          <a:ln/>
        </p:spPr>
        <p:txBody>
          <a:bodyPr wrap="square" lIns="0" tIns="0" rIns="0" bIns="0" rtlCol="0" anchor="ctr"/>
          <a:lstStyle/>
          <a:p>
            <a:pPr indent="0" marL="0">
              <a:buNone/>
            </a:pPr>
            <a:r>
              <a:rPr lang="en-US" sz="5200" b="1" dirty="0">
                <a:solidFill>
                  <a:srgbClr val="0B1F3F"/>
                </a:solidFill>
                <a:latin typeface="Georgia" pitchFamily="34" charset="0"/>
                <a:ea typeface="Georgia" pitchFamily="34" charset="-122"/>
                <a:cs typeface="Georgia" pitchFamily="34" charset="-120"/>
              </a:rPr>
              <a:t>50%</a:t>
            </a:r>
            <a:endParaRPr lang="en-US" sz="5200" dirty="0"/>
          </a:p>
        </p:txBody>
      </p:sp>
      <p:sp>
        <p:nvSpPr>
          <p:cNvPr id="9" name="Text 6"/>
          <p:cNvSpPr/>
          <p:nvPr/>
        </p:nvSpPr>
        <p:spPr>
          <a:xfrm>
            <a:off x="3200400" y="3108960"/>
            <a:ext cx="4754880" cy="914400"/>
          </a:xfrm>
          <a:prstGeom prst="rect">
            <a:avLst/>
          </a:prstGeom>
          <a:noFill/>
          <a:ln/>
        </p:spPr>
        <p:txBody>
          <a:bodyPr wrap="square" lIns="0" tIns="0" rIns="0" bIns="0" rtlCol="0" anchor="ctr"/>
          <a:lstStyle/>
          <a:p>
            <a:pPr indent="0" marL="0">
              <a:buNone/>
            </a:pPr>
            <a:r>
              <a:rPr lang="en-US" sz="1500" dirty="0">
                <a:solidFill>
                  <a:srgbClr val="1A1A1A"/>
                </a:solidFill>
                <a:latin typeface="Calibri" pitchFamily="34" charset="0"/>
                <a:ea typeface="Calibri" pitchFamily="34" charset="-122"/>
                <a:cs typeface="Calibri" pitchFamily="34" charset="-120"/>
              </a:rPr>
              <a:t>dos cânceres de próstata de baixo risco podem</a:t>
            </a:r>
            <a:endParaRPr lang="en-US" sz="1500" dirty="0"/>
          </a:p>
          <a:p>
            <a:pPr indent="0" marL="0">
              <a:buNone/>
            </a:pPr>
            <a:r>
              <a:rPr lang="en-US" sz="1500" dirty="0">
                <a:solidFill>
                  <a:srgbClr val="1A1A1A"/>
                </a:solidFill>
                <a:latin typeface="Calibri" pitchFamily="34" charset="0"/>
                <a:ea typeface="Calibri" pitchFamily="34" charset="-122"/>
                <a:cs typeface="Calibri" pitchFamily="34" charset="-120"/>
              </a:rPr>
              <a:t>ser acompanhados com segurança — sem cirurgia.</a:t>
            </a:r>
            <a:endParaRPr lang="en-US" sz="1500" dirty="0"/>
          </a:p>
        </p:txBody>
      </p:sp>
      <p:sp>
        <p:nvSpPr>
          <p:cNvPr id="10" name="Shape 7"/>
          <p:cNvSpPr/>
          <p:nvPr/>
        </p:nvSpPr>
        <p:spPr>
          <a:xfrm>
            <a:off x="457200" y="4709160"/>
            <a:ext cx="8229600" cy="0"/>
          </a:xfrm>
          <a:prstGeom prst="line">
            <a:avLst/>
          </a:prstGeom>
          <a:noFill/>
          <a:ln w="6350">
            <a:solidFill>
              <a:srgbClr val="D9D9D9"/>
            </a:solidFill>
            <a:prstDash val="solid"/>
          </a:ln>
        </p:spPr>
      </p:sp>
      <p:sp>
        <p:nvSpPr>
          <p:cNvPr id="11" name="Text 8"/>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315200" cy="64008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Conhecendo o Paciente</a:t>
            </a:r>
            <a:endParaRPr lang="en-US" sz="2800" dirty="0"/>
          </a:p>
        </p:txBody>
      </p:sp>
      <p:sp>
        <p:nvSpPr>
          <p:cNvPr id="4" name="Shape 2"/>
          <p:cNvSpPr/>
          <p:nvPr/>
        </p:nvSpPr>
        <p:spPr>
          <a:xfrm>
            <a:off x="731520" y="1097280"/>
            <a:ext cx="3657600" cy="320040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5" name="Shape 3"/>
          <p:cNvSpPr/>
          <p:nvPr/>
        </p:nvSpPr>
        <p:spPr>
          <a:xfrm>
            <a:off x="1097280" y="1371600"/>
            <a:ext cx="640080" cy="640080"/>
          </a:xfrm>
          <a:prstGeom prst="oval">
            <a:avLst/>
          </a:prstGeom>
          <a:solidFill>
            <a:srgbClr val="0B1F3F"/>
          </a:solidFill>
          <a:ln/>
        </p:spPr>
      </p:sp>
      <p:pic>
        <p:nvPicPr>
          <p:cNvPr id="6" name="Image 0" descr="preencoded.png">    </p:cNvPr>
          <p:cNvPicPr>
            <a:picLocks noChangeAspect="1"/>
          </p:cNvPicPr>
          <p:nvPr/>
        </p:nvPicPr>
        <p:blipFill>
          <a:blip r:embed="rId1"/>
          <a:stretch>
            <a:fillRect/>
          </a:stretch>
        </p:blipFill>
        <p:spPr>
          <a:xfrm>
            <a:off x="1207008" y="1444752"/>
            <a:ext cx="411480" cy="411480"/>
          </a:xfrm>
          <a:prstGeom prst="rect">
            <a:avLst/>
          </a:prstGeom>
        </p:spPr>
      </p:pic>
      <p:sp>
        <p:nvSpPr>
          <p:cNvPr id="7" name="Text 4"/>
          <p:cNvSpPr/>
          <p:nvPr/>
        </p:nvSpPr>
        <p:spPr>
          <a:xfrm>
            <a:off x="1920240" y="1417320"/>
            <a:ext cx="2286000" cy="457200"/>
          </a:xfrm>
          <a:prstGeom prst="rect">
            <a:avLst/>
          </a:prstGeom>
          <a:noFill/>
          <a:ln/>
        </p:spPr>
        <p:txBody>
          <a:bodyPr wrap="square" lIns="0" tIns="0" rIns="0" bIns="0" rtlCol="0" anchor="ctr"/>
          <a:lstStyle/>
          <a:p>
            <a:pPr indent="0" marL="0">
              <a:buNone/>
            </a:pPr>
            <a:r>
              <a:rPr lang="en-US" sz="1800" b="1" dirty="0">
                <a:solidFill>
                  <a:srgbClr val="0B1F3F"/>
                </a:solidFill>
                <a:latin typeface="Georgia" pitchFamily="34" charset="0"/>
                <a:ea typeface="Georgia" pitchFamily="34" charset="-122"/>
                <a:cs typeface="Georgia" pitchFamily="34" charset="-120"/>
              </a:rPr>
              <a:t>Sr. J.S., 70 anos</a:t>
            </a:r>
            <a:endParaRPr lang="en-US" sz="1800" dirty="0"/>
          </a:p>
        </p:txBody>
      </p:sp>
      <p:pic>
        <p:nvPicPr>
          <p:cNvPr id="8" name="Image 1" descr="preencoded.png">    </p:cNvPr>
          <p:cNvPicPr>
            <a:picLocks noChangeAspect="1"/>
          </p:cNvPicPr>
          <p:nvPr/>
        </p:nvPicPr>
        <p:blipFill>
          <a:blip r:embed="rId2"/>
          <a:stretch>
            <a:fillRect/>
          </a:stretch>
        </p:blipFill>
        <p:spPr>
          <a:xfrm>
            <a:off x="1005840" y="2286000"/>
            <a:ext cx="201168" cy="201168"/>
          </a:xfrm>
          <a:prstGeom prst="rect">
            <a:avLst/>
          </a:prstGeom>
        </p:spPr>
      </p:pic>
      <p:sp>
        <p:nvSpPr>
          <p:cNvPr id="9" name="Text 5"/>
          <p:cNvSpPr/>
          <p:nvPr/>
        </p:nvSpPr>
        <p:spPr>
          <a:xfrm>
            <a:off x="1325880" y="2258568"/>
            <a:ext cx="2926080" cy="32004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Acompanhamento urológico desde os 45 anos</a:t>
            </a:r>
            <a:endParaRPr lang="en-US" sz="1200" dirty="0"/>
          </a:p>
        </p:txBody>
      </p:sp>
      <p:pic>
        <p:nvPicPr>
          <p:cNvPr id="10" name="Image 2" descr="preencoded.png">    </p:cNvPr>
          <p:cNvPicPr>
            <a:picLocks noChangeAspect="1"/>
          </p:cNvPicPr>
          <p:nvPr/>
        </p:nvPicPr>
        <p:blipFill>
          <a:blip r:embed="rId3"/>
          <a:stretch>
            <a:fillRect/>
          </a:stretch>
        </p:blipFill>
        <p:spPr>
          <a:xfrm>
            <a:off x="1005840" y="2670048"/>
            <a:ext cx="201168" cy="201168"/>
          </a:xfrm>
          <a:prstGeom prst="rect">
            <a:avLst/>
          </a:prstGeom>
        </p:spPr>
      </p:pic>
      <p:sp>
        <p:nvSpPr>
          <p:cNvPr id="11" name="Text 6"/>
          <p:cNvSpPr/>
          <p:nvPr/>
        </p:nvSpPr>
        <p:spPr>
          <a:xfrm>
            <a:off x="1325880" y="2642616"/>
            <a:ext cx="2926080" cy="32004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PSA subiu para 4,6 ng/mL em 2023</a:t>
            </a:r>
            <a:endParaRPr lang="en-US" sz="1200" dirty="0"/>
          </a:p>
        </p:txBody>
      </p:sp>
      <p:pic>
        <p:nvPicPr>
          <p:cNvPr id="12" name="Image 3" descr="preencoded.png">    </p:cNvPr>
          <p:cNvPicPr>
            <a:picLocks noChangeAspect="1"/>
          </p:cNvPicPr>
          <p:nvPr/>
        </p:nvPicPr>
        <p:blipFill>
          <a:blip r:embed="rId4"/>
          <a:stretch>
            <a:fillRect/>
          </a:stretch>
        </p:blipFill>
        <p:spPr>
          <a:xfrm>
            <a:off x="1005840" y="3054096"/>
            <a:ext cx="201168" cy="201168"/>
          </a:xfrm>
          <a:prstGeom prst="rect">
            <a:avLst/>
          </a:prstGeom>
        </p:spPr>
      </p:pic>
      <p:sp>
        <p:nvSpPr>
          <p:cNvPr id="13" name="Text 7"/>
          <p:cNvSpPr/>
          <p:nvPr/>
        </p:nvSpPr>
        <p:spPr>
          <a:xfrm>
            <a:off x="1325880" y="3026664"/>
            <a:ext cx="2926080" cy="32004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Ressonância: lesão suspeita (PI-RADS 4)</a:t>
            </a:r>
            <a:endParaRPr lang="en-US" sz="1200" dirty="0"/>
          </a:p>
        </p:txBody>
      </p:sp>
      <p:pic>
        <p:nvPicPr>
          <p:cNvPr id="14" name="Image 4" descr="preencoded.png">    </p:cNvPr>
          <p:cNvPicPr>
            <a:picLocks noChangeAspect="1"/>
          </p:cNvPicPr>
          <p:nvPr/>
        </p:nvPicPr>
        <p:blipFill>
          <a:blip r:embed="rId5"/>
          <a:stretch>
            <a:fillRect/>
          </a:stretch>
        </p:blipFill>
        <p:spPr>
          <a:xfrm>
            <a:off x="1005840" y="3438144"/>
            <a:ext cx="201168" cy="201168"/>
          </a:xfrm>
          <a:prstGeom prst="rect">
            <a:avLst/>
          </a:prstGeom>
        </p:spPr>
      </p:pic>
      <p:sp>
        <p:nvSpPr>
          <p:cNvPr id="15" name="Text 8"/>
          <p:cNvSpPr/>
          <p:nvPr/>
        </p:nvSpPr>
        <p:spPr>
          <a:xfrm>
            <a:off x="1325880" y="3410712"/>
            <a:ext cx="2926080" cy="32004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Biópsia: Gleason 6 (3+3) — baixo risco</a:t>
            </a:r>
            <a:endParaRPr lang="en-US" sz="1200" dirty="0"/>
          </a:p>
        </p:txBody>
      </p:sp>
      <p:pic>
        <p:nvPicPr>
          <p:cNvPr id="16" name="Image 5" descr="preencoded.png">    </p:cNvPr>
          <p:cNvPicPr>
            <a:picLocks noChangeAspect="1"/>
          </p:cNvPicPr>
          <p:nvPr/>
        </p:nvPicPr>
        <p:blipFill>
          <a:blip r:embed="rId6"/>
          <a:stretch>
            <a:fillRect/>
          </a:stretch>
        </p:blipFill>
        <p:spPr>
          <a:xfrm>
            <a:off x="1005840" y="3822192"/>
            <a:ext cx="201168" cy="201168"/>
          </a:xfrm>
          <a:prstGeom prst="rect">
            <a:avLst/>
          </a:prstGeom>
        </p:spPr>
      </p:pic>
      <p:sp>
        <p:nvSpPr>
          <p:cNvPr id="17" name="Text 9"/>
          <p:cNvSpPr/>
          <p:nvPr/>
        </p:nvSpPr>
        <p:spPr>
          <a:xfrm>
            <a:off x="1325880" y="3794760"/>
            <a:ext cx="2926080" cy="320040"/>
          </a:xfrm>
          <a:prstGeom prst="rect">
            <a:avLst/>
          </a:prstGeom>
          <a:noFill/>
          <a:ln/>
        </p:spPr>
        <p:txBody>
          <a:bodyPr wrap="square" lIns="0" tIns="0" rIns="0" bIns="0" rtlCol="0" anchor="ctr"/>
          <a:lstStyle/>
          <a:p>
            <a:pPr indent="0" marL="0">
              <a:buNone/>
            </a:pPr>
            <a:r>
              <a:rPr lang="en-US" sz="1200" dirty="0">
                <a:solidFill>
                  <a:srgbClr val="1A1A1A"/>
                </a:solidFill>
                <a:latin typeface="Calibri" pitchFamily="34" charset="0"/>
                <a:ea typeface="Calibri" pitchFamily="34" charset="-122"/>
                <a:cs typeface="Calibri" pitchFamily="34" charset="-120"/>
              </a:rPr>
              <a:t>Sem sintomas urinários ou sexuais</a:t>
            </a:r>
            <a:endParaRPr lang="en-US" sz="1200" dirty="0"/>
          </a:p>
        </p:txBody>
      </p:sp>
      <p:sp>
        <p:nvSpPr>
          <p:cNvPr id="18" name="Shape 10"/>
          <p:cNvSpPr/>
          <p:nvPr/>
        </p:nvSpPr>
        <p:spPr>
          <a:xfrm>
            <a:off x="4754880" y="1097280"/>
            <a:ext cx="3931920" cy="3200400"/>
          </a:xfrm>
          <a:prstGeom prst="rect">
            <a:avLst/>
          </a:prstGeom>
          <a:solidFill>
            <a:srgbClr val="0B1F3F"/>
          </a:solidFill>
          <a:ln/>
          <a:effectLst>
            <a:outerShdw sx="100000" sy="100000" kx="0" ky="0" algn="bl" rotWithShape="0" blurRad="76200" dist="25400" dir="8100000">
              <a:srgbClr val="000000">
                <a:alpha val="12000"/>
              </a:srgbClr>
            </a:outerShdw>
          </a:effectLst>
        </p:spPr>
      </p:sp>
      <p:sp>
        <p:nvSpPr>
          <p:cNvPr id="19" name="Text 11"/>
          <p:cNvSpPr/>
          <p:nvPr/>
        </p:nvSpPr>
        <p:spPr>
          <a:xfrm>
            <a:off x="5029200" y="1371600"/>
            <a:ext cx="3474720" cy="731520"/>
          </a:xfrm>
          <a:prstGeom prst="rect">
            <a:avLst/>
          </a:prstGeom>
          <a:noFill/>
          <a:ln/>
        </p:spPr>
        <p:txBody>
          <a:bodyPr wrap="square" lIns="0" tIns="0" rIns="0" bIns="0" rtlCol="0" anchor="ctr"/>
          <a:lstStyle/>
          <a:p>
            <a:pPr indent="0" marL="0">
              <a:buNone/>
            </a:pPr>
            <a:r>
              <a:rPr lang="en-US" sz="1800" b="1" dirty="0">
                <a:solidFill>
                  <a:srgbClr val="B8924A"/>
                </a:solidFill>
                <a:latin typeface="Georgia" pitchFamily="34" charset="0"/>
                <a:ea typeface="Georgia" pitchFamily="34" charset="-122"/>
                <a:cs typeface="Georgia" pitchFamily="34" charset="-120"/>
              </a:rPr>
              <a:t>Por que buscou</a:t>
            </a:r>
            <a:endParaRPr lang="en-US" sz="1800" dirty="0"/>
          </a:p>
          <a:p>
            <a:pPr indent="0" marL="0">
              <a:buNone/>
            </a:pPr>
            <a:r>
              <a:rPr lang="en-US" sz="1800" b="1" dirty="0">
                <a:solidFill>
                  <a:srgbClr val="B8924A"/>
                </a:solidFill>
                <a:latin typeface="Georgia" pitchFamily="34" charset="0"/>
                <a:ea typeface="Georgia" pitchFamily="34" charset="-122"/>
                <a:cs typeface="Georgia" pitchFamily="34" charset="-120"/>
              </a:rPr>
              <a:t>segunda opinião?</a:t>
            </a:r>
            <a:endParaRPr lang="en-US" sz="1800" dirty="0"/>
          </a:p>
        </p:txBody>
      </p:sp>
      <p:sp>
        <p:nvSpPr>
          <p:cNvPr id="20" name="Text 12"/>
          <p:cNvSpPr/>
          <p:nvPr/>
        </p:nvSpPr>
        <p:spPr>
          <a:xfrm>
            <a:off x="5029200" y="2286000"/>
            <a:ext cx="3474720" cy="1828800"/>
          </a:xfrm>
          <a:prstGeom prst="rect">
            <a:avLst/>
          </a:prstGeom>
          <a:noFill/>
          <a:ln/>
        </p:spPr>
        <p:txBody>
          <a:bodyPr wrap="square" lIns="0" tIns="0" rIns="0" bIns="0" rtlCol="0" anchor="ctr"/>
          <a:lstStyle/>
          <a:p>
            <a:pPr indent="0" marL="0">
              <a:buNone/>
            </a:pPr>
            <a:r>
              <a:rPr lang="en-US" sz="1300" b="1" dirty="0">
                <a:solidFill>
                  <a:srgbClr val="B8924A"/>
                </a:solidFill>
                <a:latin typeface="Calibri" pitchFamily="34" charset="0"/>
                <a:ea typeface="Calibri" pitchFamily="34" charset="-122"/>
                <a:cs typeface="Calibri" pitchFamily="34" charset="-120"/>
              </a:rPr>
              <a:t>1. </a:t>
            </a:r>
            <a:pPr indent="0" marL="0">
              <a:buNone/>
            </a:pPr>
            <a:r>
              <a:rPr lang="en-US" sz="1300" dirty="0">
                <a:solidFill>
                  <a:srgbClr val="FFFFFF"/>
                </a:solidFill>
                <a:latin typeface="Calibri" pitchFamily="34" charset="0"/>
                <a:ea typeface="Calibri" pitchFamily="34" charset="-122"/>
                <a:cs typeface="Calibri" pitchFamily="34" charset="-120"/>
              </a:rPr>
              <a:t>Diagnóstico de câncer, mas sem tratamento imediato</a:t>
            </a:r>
            <a:endParaRPr lang="en-US" sz="1300" dirty="0"/>
          </a:p>
          <a:p>
            <a:pPr indent="0" marL="0">
              <a:buNone/>
            </a:pPr>
            <a:r>
              <a:rPr lang="en-US" sz="800" dirty="0">
                <a:solidFill>
                  <a:srgbClr val="000000"/>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B8924A"/>
                </a:solidFill>
                <a:latin typeface="Calibri" pitchFamily="34" charset="0"/>
                <a:ea typeface="Calibri" pitchFamily="34" charset="-122"/>
                <a:cs typeface="Calibri" pitchFamily="34" charset="-120"/>
              </a:rPr>
              <a:t>2. </a:t>
            </a:r>
            <a:pPr indent="0" marL="0">
              <a:buNone/>
            </a:pPr>
            <a:r>
              <a:rPr lang="en-US" sz="1300" dirty="0">
                <a:solidFill>
                  <a:srgbClr val="FFFFFF"/>
                </a:solidFill>
                <a:latin typeface="Calibri" pitchFamily="34" charset="0"/>
                <a:ea typeface="Calibri" pitchFamily="34" charset="-122"/>
                <a:cs typeface="Calibri" pitchFamily="34" charset="-120"/>
              </a:rPr>
              <a:t>Não fez nova biópsia desde o diagnóstico</a:t>
            </a:r>
            <a:endParaRPr lang="en-US" sz="1300" dirty="0"/>
          </a:p>
          <a:p>
            <a:pPr indent="0" marL="0">
              <a:buNone/>
            </a:pPr>
            <a:r>
              <a:rPr lang="en-US" sz="800" dirty="0">
                <a:solidFill>
                  <a:srgbClr val="000000"/>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B8924A"/>
                </a:solidFill>
                <a:latin typeface="Calibri" pitchFamily="34" charset="0"/>
                <a:ea typeface="Calibri" pitchFamily="34" charset="-122"/>
                <a:cs typeface="Calibri" pitchFamily="34" charset="-120"/>
              </a:rPr>
              <a:t>3. </a:t>
            </a:r>
            <a:pPr indent="0" marL="0">
              <a:buNone/>
            </a:pPr>
            <a:r>
              <a:rPr lang="en-US" sz="1300" dirty="0">
                <a:solidFill>
                  <a:srgbClr val="FFFFFF"/>
                </a:solidFill>
                <a:latin typeface="Calibri" pitchFamily="34" charset="0"/>
                <a:ea typeface="Calibri" pitchFamily="34" charset="-122"/>
                <a:cs typeface="Calibri" pitchFamily="34" charset="-120"/>
              </a:rPr>
              <a:t>Queria saber se estava seguro acompanhando</a:t>
            </a:r>
            <a:endParaRPr lang="en-US" sz="1300" dirty="0"/>
          </a:p>
        </p:txBody>
      </p:sp>
      <p:sp>
        <p:nvSpPr>
          <p:cNvPr id="21" name="Shape 13"/>
          <p:cNvSpPr/>
          <p:nvPr/>
        </p:nvSpPr>
        <p:spPr>
          <a:xfrm>
            <a:off x="457200" y="4709160"/>
            <a:ext cx="8229600" cy="0"/>
          </a:xfrm>
          <a:prstGeom prst="line">
            <a:avLst/>
          </a:prstGeom>
          <a:noFill/>
          <a:ln w="6350">
            <a:solidFill>
              <a:srgbClr val="D9D9D9"/>
            </a:solidFill>
            <a:prstDash val="solid"/>
          </a:ln>
        </p:spPr>
      </p:sp>
      <p:sp>
        <p:nvSpPr>
          <p:cNvPr id="22" name="Text 14"/>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315200" cy="64008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Os Exames do Paciente</a:t>
            </a:r>
            <a:endParaRPr lang="en-US" sz="2800" dirty="0"/>
          </a:p>
        </p:txBody>
      </p:sp>
      <p:sp>
        <p:nvSpPr>
          <p:cNvPr id="4" name="Shape 2"/>
          <p:cNvSpPr/>
          <p:nvPr/>
        </p:nvSpPr>
        <p:spPr>
          <a:xfrm>
            <a:off x="731520" y="1188720"/>
            <a:ext cx="2560320" cy="301752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5" name="Shape 3"/>
          <p:cNvSpPr/>
          <p:nvPr/>
        </p:nvSpPr>
        <p:spPr>
          <a:xfrm>
            <a:off x="731520" y="1188720"/>
            <a:ext cx="2560320" cy="54864"/>
          </a:xfrm>
          <a:prstGeom prst="rect">
            <a:avLst/>
          </a:prstGeom>
          <a:solidFill>
            <a:srgbClr val="B8924A"/>
          </a:solidFill>
          <a:ln/>
        </p:spPr>
      </p:sp>
      <p:pic>
        <p:nvPicPr>
          <p:cNvPr id="6" name="Image 0" descr="preencoded.png">    </p:cNvPr>
          <p:cNvPicPr>
            <a:picLocks noChangeAspect="1"/>
          </p:cNvPicPr>
          <p:nvPr/>
        </p:nvPicPr>
        <p:blipFill>
          <a:blip r:embed="rId1"/>
          <a:stretch>
            <a:fillRect/>
          </a:stretch>
        </p:blipFill>
        <p:spPr>
          <a:xfrm>
            <a:off x="1691640" y="1463040"/>
            <a:ext cx="457200" cy="457200"/>
          </a:xfrm>
          <a:prstGeom prst="rect">
            <a:avLst/>
          </a:prstGeom>
        </p:spPr>
      </p:pic>
      <p:sp>
        <p:nvSpPr>
          <p:cNvPr id="7" name="Text 4"/>
          <p:cNvSpPr/>
          <p:nvPr/>
        </p:nvSpPr>
        <p:spPr>
          <a:xfrm>
            <a:off x="914400" y="2057400"/>
            <a:ext cx="2194560" cy="320040"/>
          </a:xfrm>
          <a:prstGeom prst="rect">
            <a:avLst/>
          </a:prstGeom>
          <a:noFill/>
          <a:ln/>
        </p:spPr>
        <p:txBody>
          <a:bodyPr wrap="square" lIns="0" tIns="0" rIns="0" bIns="0" rtlCol="0" anchor="ctr"/>
          <a:lstStyle/>
          <a:p>
            <a:pPr algn="ctr" indent="0" marL="0">
              <a:buNone/>
            </a:pPr>
            <a:r>
              <a:rPr lang="en-US" sz="1300" dirty="0">
                <a:solidFill>
                  <a:srgbClr val="999999"/>
                </a:solidFill>
                <a:latin typeface="Calibri" pitchFamily="34" charset="0"/>
                <a:ea typeface="Calibri" pitchFamily="34" charset="-122"/>
                <a:cs typeface="Calibri" pitchFamily="34" charset="-120"/>
              </a:rPr>
              <a:t>PSA Total</a:t>
            </a:r>
            <a:endParaRPr lang="en-US" sz="1300" dirty="0"/>
          </a:p>
        </p:txBody>
      </p:sp>
      <p:sp>
        <p:nvSpPr>
          <p:cNvPr id="8" name="Text 5"/>
          <p:cNvSpPr/>
          <p:nvPr/>
        </p:nvSpPr>
        <p:spPr>
          <a:xfrm>
            <a:off x="914400" y="2377440"/>
            <a:ext cx="2194560" cy="640080"/>
          </a:xfrm>
          <a:prstGeom prst="rect">
            <a:avLst/>
          </a:prstGeom>
          <a:noFill/>
          <a:ln/>
        </p:spPr>
        <p:txBody>
          <a:bodyPr wrap="square" lIns="0" tIns="0" rIns="0" bIns="0" rtlCol="0" anchor="ctr"/>
          <a:lstStyle/>
          <a:p>
            <a:pPr algn="ctr" indent="0" marL="0">
              <a:buNone/>
            </a:pPr>
            <a:r>
              <a:rPr lang="en-US" sz="4000" b="1" dirty="0">
                <a:solidFill>
                  <a:srgbClr val="0B1F3F"/>
                </a:solidFill>
                <a:latin typeface="Georgia" pitchFamily="34" charset="0"/>
                <a:ea typeface="Georgia" pitchFamily="34" charset="-122"/>
                <a:cs typeface="Georgia" pitchFamily="34" charset="-120"/>
              </a:rPr>
              <a:t>4,8</a:t>
            </a:r>
            <a:endParaRPr lang="en-US" sz="4000" dirty="0"/>
          </a:p>
        </p:txBody>
      </p:sp>
      <p:sp>
        <p:nvSpPr>
          <p:cNvPr id="9" name="Text 6"/>
          <p:cNvSpPr/>
          <p:nvPr/>
        </p:nvSpPr>
        <p:spPr>
          <a:xfrm>
            <a:off x="914400" y="2971800"/>
            <a:ext cx="2194560" cy="320040"/>
          </a:xfrm>
          <a:prstGeom prst="rect">
            <a:avLst/>
          </a:prstGeom>
          <a:noFill/>
          <a:ln/>
        </p:spPr>
        <p:txBody>
          <a:bodyPr wrap="square" lIns="0" tIns="0" rIns="0" bIns="0" rtlCol="0" anchor="ctr"/>
          <a:lstStyle/>
          <a:p>
            <a:pPr algn="ctr" indent="0" marL="0">
              <a:buNone/>
            </a:pPr>
            <a:r>
              <a:rPr lang="en-US" sz="1400" dirty="0">
                <a:solidFill>
                  <a:srgbClr val="1A1A1A"/>
                </a:solidFill>
                <a:latin typeface="Calibri" pitchFamily="34" charset="0"/>
                <a:ea typeface="Calibri" pitchFamily="34" charset="-122"/>
                <a:cs typeface="Calibri" pitchFamily="34" charset="-120"/>
              </a:rPr>
              <a:t>ng/mL</a:t>
            </a:r>
            <a:endParaRPr lang="en-US" sz="1400" dirty="0"/>
          </a:p>
        </p:txBody>
      </p:sp>
      <p:sp>
        <p:nvSpPr>
          <p:cNvPr id="10" name="Text 7"/>
          <p:cNvSpPr/>
          <p:nvPr/>
        </p:nvSpPr>
        <p:spPr>
          <a:xfrm>
            <a:off x="914400" y="3337560"/>
            <a:ext cx="2194560" cy="64008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Estável ao longo</a:t>
            </a:r>
            <a:endParaRPr lang="en-US" sz="1200" dirty="0"/>
          </a:p>
          <a:p>
            <a:pPr algn="ctr" indent="0" marL="0">
              <a:buNone/>
            </a:pPr>
            <a:r>
              <a:rPr lang="en-US" sz="1200" dirty="0">
                <a:solidFill>
                  <a:srgbClr val="1A1A1A"/>
                </a:solidFill>
                <a:latin typeface="Calibri" pitchFamily="34" charset="0"/>
                <a:ea typeface="Calibri" pitchFamily="34" charset="-122"/>
                <a:cs typeface="Calibri" pitchFamily="34" charset="-120"/>
              </a:rPr>
              <a:t>do seguimento</a:t>
            </a:r>
            <a:endParaRPr lang="en-US" sz="1200" dirty="0"/>
          </a:p>
        </p:txBody>
      </p:sp>
      <p:sp>
        <p:nvSpPr>
          <p:cNvPr id="11" name="Shape 8"/>
          <p:cNvSpPr/>
          <p:nvPr/>
        </p:nvSpPr>
        <p:spPr>
          <a:xfrm>
            <a:off x="3566160" y="1188720"/>
            <a:ext cx="2560320" cy="301752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12" name="Shape 9"/>
          <p:cNvSpPr/>
          <p:nvPr/>
        </p:nvSpPr>
        <p:spPr>
          <a:xfrm>
            <a:off x="3566160" y="1188720"/>
            <a:ext cx="2560320" cy="54864"/>
          </a:xfrm>
          <a:prstGeom prst="rect">
            <a:avLst/>
          </a:prstGeom>
          <a:solidFill>
            <a:srgbClr val="B8924A"/>
          </a:solidFill>
          <a:ln/>
        </p:spPr>
      </p:sp>
      <p:pic>
        <p:nvPicPr>
          <p:cNvPr id="13" name="Image 1" descr="preencoded.png">    </p:cNvPr>
          <p:cNvPicPr>
            <a:picLocks noChangeAspect="1"/>
          </p:cNvPicPr>
          <p:nvPr/>
        </p:nvPicPr>
        <p:blipFill>
          <a:blip r:embed="rId2"/>
          <a:stretch>
            <a:fillRect/>
          </a:stretch>
        </p:blipFill>
        <p:spPr>
          <a:xfrm>
            <a:off x="4526280" y="1463040"/>
            <a:ext cx="457200" cy="457200"/>
          </a:xfrm>
          <a:prstGeom prst="rect">
            <a:avLst/>
          </a:prstGeom>
        </p:spPr>
      </p:pic>
      <p:sp>
        <p:nvSpPr>
          <p:cNvPr id="14" name="Text 10"/>
          <p:cNvSpPr/>
          <p:nvPr/>
        </p:nvSpPr>
        <p:spPr>
          <a:xfrm>
            <a:off x="3749040" y="2057400"/>
            <a:ext cx="2194560" cy="320040"/>
          </a:xfrm>
          <a:prstGeom prst="rect">
            <a:avLst/>
          </a:prstGeom>
          <a:noFill/>
          <a:ln/>
        </p:spPr>
        <p:txBody>
          <a:bodyPr wrap="square" lIns="0" tIns="0" rIns="0" bIns="0" rtlCol="0" anchor="ctr"/>
          <a:lstStyle/>
          <a:p>
            <a:pPr algn="ctr" indent="0" marL="0">
              <a:buNone/>
            </a:pPr>
            <a:r>
              <a:rPr lang="en-US" sz="1300" dirty="0">
                <a:solidFill>
                  <a:srgbClr val="999999"/>
                </a:solidFill>
                <a:latin typeface="Calibri" pitchFamily="34" charset="0"/>
                <a:ea typeface="Calibri" pitchFamily="34" charset="-122"/>
                <a:cs typeface="Calibri" pitchFamily="34" charset="-120"/>
              </a:rPr>
              <a:t>Gleason</a:t>
            </a:r>
            <a:endParaRPr lang="en-US" sz="1300" dirty="0"/>
          </a:p>
        </p:txBody>
      </p:sp>
      <p:sp>
        <p:nvSpPr>
          <p:cNvPr id="15" name="Text 11"/>
          <p:cNvSpPr/>
          <p:nvPr/>
        </p:nvSpPr>
        <p:spPr>
          <a:xfrm>
            <a:off x="3749040" y="2377440"/>
            <a:ext cx="2194560" cy="640080"/>
          </a:xfrm>
          <a:prstGeom prst="rect">
            <a:avLst/>
          </a:prstGeom>
          <a:noFill/>
          <a:ln/>
        </p:spPr>
        <p:txBody>
          <a:bodyPr wrap="square" lIns="0" tIns="0" rIns="0" bIns="0" rtlCol="0" anchor="ctr"/>
          <a:lstStyle/>
          <a:p>
            <a:pPr algn="ctr" indent="0" marL="0">
              <a:buNone/>
            </a:pPr>
            <a:r>
              <a:rPr lang="en-US" sz="4000" b="1" dirty="0">
                <a:solidFill>
                  <a:srgbClr val="0B1F3F"/>
                </a:solidFill>
                <a:latin typeface="Georgia" pitchFamily="34" charset="0"/>
                <a:ea typeface="Georgia" pitchFamily="34" charset="-122"/>
                <a:cs typeface="Georgia" pitchFamily="34" charset="-120"/>
              </a:rPr>
              <a:t>6</a:t>
            </a:r>
            <a:endParaRPr lang="en-US" sz="4000" dirty="0"/>
          </a:p>
        </p:txBody>
      </p:sp>
      <p:sp>
        <p:nvSpPr>
          <p:cNvPr id="16" name="Text 12"/>
          <p:cNvSpPr/>
          <p:nvPr/>
        </p:nvSpPr>
        <p:spPr>
          <a:xfrm>
            <a:off x="3749040" y="2971800"/>
            <a:ext cx="2194560" cy="320040"/>
          </a:xfrm>
          <a:prstGeom prst="rect">
            <a:avLst/>
          </a:prstGeom>
          <a:noFill/>
          <a:ln/>
        </p:spPr>
        <p:txBody>
          <a:bodyPr wrap="square" lIns="0" tIns="0" rIns="0" bIns="0" rtlCol="0" anchor="ctr"/>
          <a:lstStyle/>
          <a:p>
            <a:pPr algn="ctr" indent="0" marL="0">
              <a:buNone/>
            </a:pPr>
            <a:r>
              <a:rPr lang="en-US" sz="1400" dirty="0">
                <a:solidFill>
                  <a:srgbClr val="1A1A1A"/>
                </a:solidFill>
                <a:latin typeface="Calibri" pitchFamily="34" charset="0"/>
                <a:ea typeface="Calibri" pitchFamily="34" charset="-122"/>
                <a:cs typeface="Calibri" pitchFamily="34" charset="-120"/>
              </a:rPr>
              <a:t>(3+3)</a:t>
            </a:r>
            <a:endParaRPr lang="en-US" sz="1400" dirty="0"/>
          </a:p>
        </p:txBody>
      </p:sp>
      <p:sp>
        <p:nvSpPr>
          <p:cNvPr id="17" name="Text 13"/>
          <p:cNvSpPr/>
          <p:nvPr/>
        </p:nvSpPr>
        <p:spPr>
          <a:xfrm>
            <a:off x="3749040" y="3337560"/>
            <a:ext cx="2194560" cy="64008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Grupo 1 ISUP</a:t>
            </a:r>
            <a:endParaRPr lang="en-US" sz="1200" dirty="0"/>
          </a:p>
          <a:p>
            <a:pPr algn="ctr" indent="0" marL="0">
              <a:buNone/>
            </a:pPr>
            <a:r>
              <a:rPr lang="en-US" sz="1200" dirty="0">
                <a:solidFill>
                  <a:srgbClr val="1A1A1A"/>
                </a:solidFill>
                <a:latin typeface="Calibri" pitchFamily="34" charset="0"/>
                <a:ea typeface="Calibri" pitchFamily="34" charset="-122"/>
                <a:cs typeface="Calibri" pitchFamily="34" charset="-120"/>
              </a:rPr>
              <a:t>Baixo risco</a:t>
            </a:r>
            <a:endParaRPr lang="en-US" sz="1200" dirty="0"/>
          </a:p>
        </p:txBody>
      </p:sp>
      <p:sp>
        <p:nvSpPr>
          <p:cNvPr id="18" name="Shape 14"/>
          <p:cNvSpPr/>
          <p:nvPr/>
        </p:nvSpPr>
        <p:spPr>
          <a:xfrm>
            <a:off x="6400800" y="1188720"/>
            <a:ext cx="2560320" cy="3017520"/>
          </a:xfrm>
          <a:prstGeom prst="rect">
            <a:avLst/>
          </a:prstGeom>
          <a:solidFill>
            <a:srgbClr val="D9D9D9"/>
          </a:solidFill>
          <a:ln/>
          <a:effectLst>
            <a:outerShdw sx="100000" sy="100000" kx="0" ky="0" algn="bl" rotWithShape="0" blurRad="76200" dist="25400" dir="8100000">
              <a:srgbClr val="000000">
                <a:alpha val="12000"/>
              </a:srgbClr>
            </a:outerShdw>
          </a:effectLst>
        </p:spPr>
      </p:sp>
      <p:sp>
        <p:nvSpPr>
          <p:cNvPr id="19" name="Shape 15"/>
          <p:cNvSpPr/>
          <p:nvPr/>
        </p:nvSpPr>
        <p:spPr>
          <a:xfrm>
            <a:off x="6400800" y="1188720"/>
            <a:ext cx="2560320" cy="54864"/>
          </a:xfrm>
          <a:prstGeom prst="rect">
            <a:avLst/>
          </a:prstGeom>
          <a:solidFill>
            <a:srgbClr val="B8924A"/>
          </a:solidFill>
          <a:ln/>
        </p:spPr>
      </p:sp>
      <p:pic>
        <p:nvPicPr>
          <p:cNvPr id="20" name="Image 2" descr="preencoded.png">    </p:cNvPr>
          <p:cNvPicPr>
            <a:picLocks noChangeAspect="1"/>
          </p:cNvPicPr>
          <p:nvPr/>
        </p:nvPicPr>
        <p:blipFill>
          <a:blip r:embed="rId3"/>
          <a:stretch>
            <a:fillRect/>
          </a:stretch>
        </p:blipFill>
        <p:spPr>
          <a:xfrm>
            <a:off x="7360920" y="1463040"/>
            <a:ext cx="457200" cy="457200"/>
          </a:xfrm>
          <a:prstGeom prst="rect">
            <a:avLst/>
          </a:prstGeom>
        </p:spPr>
      </p:pic>
      <p:sp>
        <p:nvSpPr>
          <p:cNvPr id="21" name="Text 16"/>
          <p:cNvSpPr/>
          <p:nvPr/>
        </p:nvSpPr>
        <p:spPr>
          <a:xfrm>
            <a:off x="6583680" y="2057400"/>
            <a:ext cx="2194560" cy="320040"/>
          </a:xfrm>
          <a:prstGeom prst="rect">
            <a:avLst/>
          </a:prstGeom>
          <a:noFill/>
          <a:ln/>
        </p:spPr>
        <p:txBody>
          <a:bodyPr wrap="square" lIns="0" tIns="0" rIns="0" bIns="0" rtlCol="0" anchor="ctr"/>
          <a:lstStyle/>
          <a:p>
            <a:pPr algn="ctr" indent="0" marL="0">
              <a:buNone/>
            </a:pPr>
            <a:r>
              <a:rPr lang="en-US" sz="1300" dirty="0">
                <a:solidFill>
                  <a:srgbClr val="999999"/>
                </a:solidFill>
                <a:latin typeface="Calibri" pitchFamily="34" charset="0"/>
                <a:ea typeface="Calibri" pitchFamily="34" charset="-122"/>
                <a:cs typeface="Calibri" pitchFamily="34" charset="-120"/>
              </a:rPr>
              <a:t>Ressonância</a:t>
            </a:r>
            <a:endParaRPr lang="en-US" sz="1300" dirty="0"/>
          </a:p>
        </p:txBody>
      </p:sp>
      <p:sp>
        <p:nvSpPr>
          <p:cNvPr id="22" name="Text 17"/>
          <p:cNvSpPr/>
          <p:nvPr/>
        </p:nvSpPr>
        <p:spPr>
          <a:xfrm>
            <a:off x="6583680" y="2377440"/>
            <a:ext cx="2194560" cy="640080"/>
          </a:xfrm>
          <a:prstGeom prst="rect">
            <a:avLst/>
          </a:prstGeom>
          <a:noFill/>
          <a:ln/>
        </p:spPr>
        <p:txBody>
          <a:bodyPr wrap="square" lIns="0" tIns="0" rIns="0" bIns="0" rtlCol="0" anchor="ctr"/>
          <a:lstStyle/>
          <a:p>
            <a:pPr algn="ctr" indent="0" marL="0">
              <a:buNone/>
            </a:pPr>
            <a:r>
              <a:rPr lang="en-US" sz="2800" b="1" dirty="0">
                <a:solidFill>
                  <a:srgbClr val="0B1F3F"/>
                </a:solidFill>
                <a:latin typeface="Georgia" pitchFamily="34" charset="0"/>
                <a:ea typeface="Georgia" pitchFamily="34" charset="-122"/>
                <a:cs typeface="Georgia" pitchFamily="34" charset="-120"/>
              </a:rPr>
              <a:t>PI-RADS 4</a:t>
            </a:r>
            <a:endParaRPr lang="en-US" sz="2800" dirty="0"/>
          </a:p>
        </p:txBody>
      </p:sp>
      <p:sp>
        <p:nvSpPr>
          <p:cNvPr id="23" name="Text 18"/>
          <p:cNvSpPr/>
          <p:nvPr/>
        </p:nvSpPr>
        <p:spPr>
          <a:xfrm>
            <a:off x="6583680" y="3337560"/>
            <a:ext cx="2194560" cy="64008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Lesão de 7 mm</a:t>
            </a:r>
            <a:endParaRPr lang="en-US" sz="1200" dirty="0"/>
          </a:p>
          <a:p>
            <a:pPr algn="ctr" indent="0" marL="0">
              <a:buNone/>
            </a:pPr>
            <a:r>
              <a:rPr lang="en-US" sz="1200" dirty="0">
                <a:solidFill>
                  <a:srgbClr val="1A1A1A"/>
                </a:solidFill>
                <a:latin typeface="Calibri" pitchFamily="34" charset="0"/>
                <a:ea typeface="Calibri" pitchFamily="34" charset="-122"/>
                <a:cs typeface="Calibri" pitchFamily="34" charset="-120"/>
              </a:rPr>
              <a:t>zona anterior esquerda</a:t>
            </a:r>
            <a:endParaRPr lang="en-US" sz="1200" dirty="0"/>
          </a:p>
        </p:txBody>
      </p:sp>
      <p:sp>
        <p:nvSpPr>
          <p:cNvPr id="24" name="Shape 19"/>
          <p:cNvSpPr/>
          <p:nvPr/>
        </p:nvSpPr>
        <p:spPr>
          <a:xfrm>
            <a:off x="457200" y="4709160"/>
            <a:ext cx="8229600" cy="0"/>
          </a:xfrm>
          <a:prstGeom prst="line">
            <a:avLst/>
          </a:prstGeom>
          <a:noFill/>
          <a:ln w="6350">
            <a:solidFill>
              <a:srgbClr val="D9D9D9"/>
            </a:solidFill>
            <a:prstDash val="solid"/>
          </a:ln>
        </p:spPr>
      </p:sp>
      <p:sp>
        <p:nvSpPr>
          <p:cNvPr id="25" name="Text 20"/>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F3F"/>
        </a:solidFill>
      </p:bgPr>
    </p:bg>
    <p:spTree>
      <p:nvGrpSpPr>
        <p:cNvPr id="1" name=""/>
        <p:cNvGrpSpPr/>
        <p:nvPr/>
      </p:nvGrpSpPr>
      <p:grpSpPr>
        <a:xfrm>
          <a:off x="0" y="0"/>
          <a:ext cx="0" cy="0"/>
          <a:chOff x="0" y="0"/>
          <a:chExt cx="0" cy="0"/>
        </a:xfrm>
      </p:grpSpPr>
      <p:sp>
        <p:nvSpPr>
          <p:cNvPr id="2" name="Shape 0"/>
          <p:cNvSpPr/>
          <p:nvPr/>
        </p:nvSpPr>
        <p:spPr>
          <a:xfrm>
            <a:off x="3200400" y="2286000"/>
            <a:ext cx="2743200" cy="36576"/>
          </a:xfrm>
          <a:prstGeom prst="rect">
            <a:avLst/>
          </a:prstGeom>
          <a:solidFill>
            <a:srgbClr val="B8924A"/>
          </a:solidFill>
          <a:ln/>
        </p:spPr>
      </p:sp>
      <p:sp>
        <p:nvSpPr>
          <p:cNvPr id="3" name="Text 1"/>
          <p:cNvSpPr/>
          <p:nvPr/>
        </p:nvSpPr>
        <p:spPr>
          <a:xfrm>
            <a:off x="914400" y="1188720"/>
            <a:ext cx="7315200" cy="1371600"/>
          </a:xfrm>
          <a:prstGeom prst="rect">
            <a:avLst/>
          </a:prstGeom>
          <a:noFill/>
          <a:ln/>
        </p:spPr>
        <p:txBody>
          <a:bodyPr wrap="square" lIns="0" tIns="0" rIns="0" bIns="0" rtlCol="0" anchor="ctr"/>
          <a:lstStyle/>
          <a:p>
            <a:pPr algn="ctr" indent="0" marL="0">
              <a:buNone/>
            </a:pPr>
            <a:r>
              <a:rPr lang="en-US" sz="3800" b="1" dirty="0">
                <a:solidFill>
                  <a:srgbClr val="FFFFFF"/>
                </a:solidFill>
                <a:latin typeface="Georgia" pitchFamily="34" charset="0"/>
                <a:ea typeface="Georgia" pitchFamily="34" charset="-122"/>
                <a:cs typeface="Georgia" pitchFamily="34" charset="-120"/>
              </a:rPr>
              <a:t>Entendendo o</a:t>
            </a:r>
            <a:endParaRPr lang="en-US" sz="3800" dirty="0"/>
          </a:p>
          <a:p>
            <a:pPr algn="ctr" indent="0" marL="0">
              <a:buNone/>
            </a:pPr>
            <a:r>
              <a:rPr lang="en-US" sz="3800" b="1" dirty="0">
                <a:solidFill>
                  <a:srgbClr val="FFFFFF"/>
                </a:solidFill>
                <a:latin typeface="Georgia" pitchFamily="34" charset="0"/>
                <a:ea typeface="Georgia" pitchFamily="34" charset="-122"/>
                <a:cs typeface="Georgia" pitchFamily="34" charset="-120"/>
              </a:rPr>
              <a:t>Diagnóstico</a:t>
            </a:r>
            <a:endParaRPr lang="en-US" sz="3800" dirty="0"/>
          </a:p>
        </p:txBody>
      </p:sp>
      <p:sp>
        <p:nvSpPr>
          <p:cNvPr id="4" name="Text 2"/>
          <p:cNvSpPr/>
          <p:nvPr/>
        </p:nvSpPr>
        <p:spPr>
          <a:xfrm>
            <a:off x="914400" y="2560320"/>
            <a:ext cx="7315200" cy="548640"/>
          </a:xfrm>
          <a:prstGeom prst="rect">
            <a:avLst/>
          </a:prstGeom>
          <a:noFill/>
          <a:ln/>
        </p:spPr>
        <p:txBody>
          <a:bodyPr wrap="square" lIns="0" tIns="0" rIns="0" bIns="0" rtlCol="0" anchor="ctr"/>
          <a:lstStyle/>
          <a:p>
            <a:pPr algn="ctr" indent="0" marL="0">
              <a:buNone/>
            </a:pPr>
            <a:r>
              <a:rPr lang="en-US" sz="1700" dirty="0">
                <a:solidFill>
                  <a:srgbClr val="B8924A"/>
                </a:solidFill>
                <a:latin typeface="Calibri" pitchFamily="34" charset="0"/>
                <a:ea typeface="Calibri" pitchFamily="34" charset="-122"/>
                <a:cs typeface="Calibri" pitchFamily="34" charset="-120"/>
              </a:rPr>
              <a:t>O que significam PSA, Gleason e PI-RADS?</a:t>
            </a:r>
            <a:endParaRPr lang="en-US"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4572000" cy="640080"/>
          </a:xfrm>
          <a:prstGeom prst="rect">
            <a:avLst/>
          </a:prstGeom>
          <a:noFill/>
          <a:ln/>
        </p:spPr>
        <p:txBody>
          <a:bodyPr wrap="square" lIns="0" tIns="0" rIns="0" bIns="0" rtlCol="0" anchor="ctr"/>
          <a:lstStyle/>
          <a:p>
            <a:pPr indent="0" marL="0">
              <a:buNone/>
            </a:pPr>
            <a:r>
              <a:rPr lang="en-US" sz="2800" b="1" dirty="0">
                <a:solidFill>
                  <a:srgbClr val="0B1F3F"/>
                </a:solidFill>
                <a:latin typeface="Georgia" pitchFamily="34" charset="0"/>
                <a:ea typeface="Georgia" pitchFamily="34" charset="-122"/>
                <a:cs typeface="Georgia" pitchFamily="34" charset="-120"/>
              </a:rPr>
              <a:t>O Que é o PSA?</a:t>
            </a:r>
            <a:endParaRPr lang="en-US" sz="2800" dirty="0"/>
          </a:p>
        </p:txBody>
      </p:sp>
      <p:sp>
        <p:nvSpPr>
          <p:cNvPr id="4" name="Shape 2"/>
          <p:cNvSpPr/>
          <p:nvPr/>
        </p:nvSpPr>
        <p:spPr>
          <a:xfrm>
            <a:off x="731520" y="1097280"/>
            <a:ext cx="4114800" cy="3200400"/>
          </a:xfrm>
          <a:prstGeom prst="rect">
            <a:avLst/>
          </a:prstGeom>
          <a:solidFill>
            <a:srgbClr val="D9D9D9"/>
          </a:solidFill>
          <a:ln/>
          <a:effectLst>
            <a:outerShdw sx="100000" sy="100000" kx="0" ky="0" algn="bl" rotWithShape="0" blurRad="76200" dist="25400" dir="8100000">
              <a:srgbClr val="000000">
                <a:alpha val="12000"/>
              </a:srgbClr>
            </a:outerShdw>
          </a:effectLst>
        </p:spPr>
      </p:sp>
      <p:pic>
        <p:nvPicPr>
          <p:cNvPr id="5" name="Image 0" descr="preencoded.png">    </p:cNvPr>
          <p:cNvPicPr>
            <a:picLocks noChangeAspect="1"/>
          </p:cNvPicPr>
          <p:nvPr/>
        </p:nvPicPr>
        <p:blipFill>
          <a:blip r:embed="rId1"/>
          <a:stretch>
            <a:fillRect/>
          </a:stretch>
        </p:blipFill>
        <p:spPr>
          <a:xfrm>
            <a:off x="1005840" y="1371600"/>
            <a:ext cx="365760" cy="365760"/>
          </a:xfrm>
          <a:prstGeom prst="rect">
            <a:avLst/>
          </a:prstGeom>
        </p:spPr>
      </p:pic>
      <p:sp>
        <p:nvSpPr>
          <p:cNvPr id="6" name="Text 3"/>
          <p:cNvSpPr/>
          <p:nvPr/>
        </p:nvSpPr>
        <p:spPr>
          <a:xfrm>
            <a:off x="1463040" y="1371600"/>
            <a:ext cx="3200400" cy="365760"/>
          </a:xfrm>
          <a:prstGeom prst="rect">
            <a:avLst/>
          </a:prstGeom>
          <a:noFill/>
          <a:ln/>
        </p:spPr>
        <p:txBody>
          <a:bodyPr wrap="square" lIns="0" tIns="0" rIns="0" bIns="0" rtlCol="0" anchor="ctr"/>
          <a:lstStyle/>
          <a:p>
            <a:pPr indent="0" marL="0">
              <a:buNone/>
            </a:pPr>
            <a:r>
              <a:rPr lang="en-US" sz="1400" b="1" dirty="0">
                <a:solidFill>
                  <a:srgbClr val="B8924A"/>
                </a:solidFill>
                <a:latin typeface="Calibri" pitchFamily="34" charset="0"/>
                <a:ea typeface="Calibri" pitchFamily="34" charset="-122"/>
                <a:cs typeface="Calibri" pitchFamily="34" charset="-120"/>
              </a:rPr>
              <a:t>Antígeno Prostático Específico</a:t>
            </a:r>
            <a:endParaRPr lang="en-US" sz="1400" dirty="0"/>
          </a:p>
        </p:txBody>
      </p:sp>
      <p:sp>
        <p:nvSpPr>
          <p:cNvPr id="7" name="Text 4"/>
          <p:cNvSpPr/>
          <p:nvPr/>
        </p:nvSpPr>
        <p:spPr>
          <a:xfrm>
            <a:off x="1005840" y="1920240"/>
            <a:ext cx="3566160" cy="2194560"/>
          </a:xfrm>
          <a:prstGeom prst="rect">
            <a:avLst/>
          </a:prstGeom>
          <a:noFill/>
          <a:ln/>
        </p:spPr>
        <p:txBody>
          <a:bodyPr wrap="square" lIns="0" tIns="0" rIns="0" bIns="0" rtlCol="0" anchor="ctr"/>
          <a:lstStyle/>
          <a:p>
            <a:pPr indent="0" marL="0">
              <a:buNone/>
            </a:pPr>
            <a:r>
              <a:rPr lang="en-US" sz="1300" dirty="0">
                <a:solidFill>
                  <a:srgbClr val="1A1A1A"/>
                </a:solidFill>
                <a:latin typeface="Calibri" pitchFamily="34" charset="0"/>
                <a:ea typeface="Calibri" pitchFamily="34" charset="-122"/>
                <a:cs typeface="Calibri" pitchFamily="34" charset="-120"/>
              </a:rPr>
              <a:t>É uma proteína produzida pela próstata.</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dirty="0">
                <a:solidFill>
                  <a:srgbClr val="1A1A1A"/>
                </a:solidFill>
                <a:latin typeface="Calibri" pitchFamily="34" charset="0"/>
                <a:ea typeface="Calibri" pitchFamily="34" charset="-122"/>
                <a:cs typeface="Calibri" pitchFamily="34" charset="-120"/>
              </a:rPr>
              <a:t>Valor normal: geralmente abaixo de 4,0 ng/mL.</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b="1" dirty="0">
                <a:solidFill>
                  <a:srgbClr val="1A1A1A"/>
                </a:solidFill>
                <a:latin typeface="Calibri" pitchFamily="34" charset="0"/>
                <a:ea typeface="Calibri" pitchFamily="34" charset="-122"/>
                <a:cs typeface="Calibri" pitchFamily="34" charset="-120"/>
              </a:rPr>
              <a:t>PSA alto NÃO significa câncer.</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dirty="0">
                <a:solidFill>
                  <a:srgbClr val="1A1A1A"/>
                </a:solidFill>
                <a:latin typeface="Calibri" pitchFamily="34" charset="0"/>
                <a:ea typeface="Calibri" pitchFamily="34" charset="-122"/>
                <a:cs typeface="Calibri" pitchFamily="34" charset="-120"/>
              </a:rPr>
              <a:t>Pode subir por infecção, inflamação ou HPB.</a:t>
            </a:r>
            <a:endParaRPr lang="en-US" sz="1300" dirty="0"/>
          </a:p>
          <a:p>
            <a:pPr indent="0" marL="0">
              <a:buNone/>
            </a:pPr>
            <a:r>
              <a:rPr lang="en-US" sz="600" dirty="0">
                <a:solidFill>
                  <a:srgbClr val="1A1A1A"/>
                </a:solidFill>
                <a:latin typeface="Calibri" pitchFamily="34" charset="0"/>
                <a:ea typeface="Calibri" pitchFamily="34" charset="-122"/>
                <a:cs typeface="Calibri" pitchFamily="34" charset="-120"/>
              </a:rPr>
              <a:t>
</a:t>
            </a:r>
            <a:endParaRPr lang="en-US" sz="1300" dirty="0"/>
          </a:p>
          <a:p>
            <a:pPr indent="0" marL="0">
              <a:buNone/>
            </a:pPr>
            <a:r>
              <a:rPr lang="en-US" sz="1300" i="1" dirty="0">
                <a:solidFill>
                  <a:srgbClr val="1A1A1A"/>
                </a:solidFill>
                <a:latin typeface="Calibri" pitchFamily="34" charset="0"/>
                <a:ea typeface="Calibri" pitchFamily="34" charset="-122"/>
                <a:cs typeface="Calibri" pitchFamily="34" charset="-120"/>
              </a:rPr>
              <a:t>É um sinal de alerta, não um diagnóstico.</a:t>
            </a:r>
            <a:endParaRPr lang="en-US" sz="1300" dirty="0"/>
          </a:p>
        </p:txBody>
      </p:sp>
      <p:sp>
        <p:nvSpPr>
          <p:cNvPr id="8" name="Shape 5"/>
          <p:cNvSpPr/>
          <p:nvPr/>
        </p:nvSpPr>
        <p:spPr>
          <a:xfrm>
            <a:off x="5212080" y="1097280"/>
            <a:ext cx="3474720" cy="3200400"/>
          </a:xfrm>
          <a:prstGeom prst="rect">
            <a:avLst/>
          </a:prstGeom>
          <a:solidFill>
            <a:srgbClr val="0B1F3F"/>
          </a:solidFill>
          <a:ln/>
          <a:effectLst>
            <a:outerShdw sx="100000" sy="100000" kx="0" ky="0" algn="bl" rotWithShape="0" blurRad="76200" dist="25400" dir="8100000">
              <a:srgbClr val="000000">
                <a:alpha val="12000"/>
              </a:srgbClr>
            </a:outerShdw>
          </a:effectLst>
        </p:spPr>
      </p:sp>
      <p:sp>
        <p:nvSpPr>
          <p:cNvPr id="9" name="Text 6"/>
          <p:cNvSpPr/>
          <p:nvPr/>
        </p:nvSpPr>
        <p:spPr>
          <a:xfrm>
            <a:off x="5486400" y="1371600"/>
            <a:ext cx="3017520" cy="365760"/>
          </a:xfrm>
          <a:prstGeom prst="rect">
            <a:avLst/>
          </a:prstGeom>
          <a:noFill/>
          <a:ln/>
        </p:spPr>
        <p:txBody>
          <a:bodyPr wrap="square" lIns="0" tIns="0" rIns="0" bIns="0" rtlCol="0" anchor="ctr"/>
          <a:lstStyle/>
          <a:p>
            <a:pPr indent="0" marL="0">
              <a:buNone/>
            </a:pPr>
            <a:r>
              <a:rPr lang="en-US" sz="1400" b="1" dirty="0">
                <a:solidFill>
                  <a:srgbClr val="B8924A"/>
                </a:solidFill>
                <a:latin typeface="Calibri" pitchFamily="34" charset="0"/>
                <a:ea typeface="Calibri" pitchFamily="34" charset="-122"/>
                <a:cs typeface="Calibri" pitchFamily="34" charset="-120"/>
              </a:rPr>
              <a:t>No caso do Sr. J.S.:</a:t>
            </a:r>
            <a:endParaRPr lang="en-US" sz="1400" dirty="0"/>
          </a:p>
        </p:txBody>
      </p:sp>
      <p:sp>
        <p:nvSpPr>
          <p:cNvPr id="10" name="Text 7"/>
          <p:cNvSpPr/>
          <p:nvPr/>
        </p:nvSpPr>
        <p:spPr>
          <a:xfrm>
            <a:off x="5486400" y="2011680"/>
            <a:ext cx="3017520" cy="914400"/>
          </a:xfrm>
          <a:prstGeom prst="rect">
            <a:avLst/>
          </a:prstGeom>
          <a:noFill/>
          <a:ln/>
        </p:spPr>
        <p:txBody>
          <a:bodyPr wrap="square" lIns="0" tIns="0" rIns="0" bIns="0" rtlCol="0" anchor="ctr"/>
          <a:lstStyle/>
          <a:p>
            <a:pPr algn="ctr" indent="0" marL="0">
              <a:buNone/>
            </a:pPr>
            <a:r>
              <a:rPr lang="en-US" sz="5600" b="1" dirty="0">
                <a:solidFill>
                  <a:srgbClr val="FFFFFF"/>
                </a:solidFill>
                <a:latin typeface="Georgia" pitchFamily="34" charset="0"/>
                <a:ea typeface="Georgia" pitchFamily="34" charset="-122"/>
                <a:cs typeface="Georgia" pitchFamily="34" charset="-120"/>
              </a:rPr>
              <a:t>4,8</a:t>
            </a:r>
            <a:endParaRPr lang="en-US" sz="5600" dirty="0"/>
          </a:p>
        </p:txBody>
      </p:sp>
      <p:sp>
        <p:nvSpPr>
          <p:cNvPr id="11" name="Text 8"/>
          <p:cNvSpPr/>
          <p:nvPr/>
        </p:nvSpPr>
        <p:spPr>
          <a:xfrm>
            <a:off x="5486400" y="2834640"/>
            <a:ext cx="3017520" cy="365760"/>
          </a:xfrm>
          <a:prstGeom prst="rect">
            <a:avLst/>
          </a:prstGeom>
          <a:noFill/>
          <a:ln/>
        </p:spPr>
        <p:txBody>
          <a:bodyPr wrap="square" lIns="0" tIns="0" rIns="0" bIns="0" rtlCol="0" anchor="ctr"/>
          <a:lstStyle/>
          <a:p>
            <a:pPr algn="ctr" indent="0" marL="0">
              <a:buNone/>
            </a:pPr>
            <a:r>
              <a:rPr lang="en-US" sz="1600" dirty="0">
                <a:solidFill>
                  <a:srgbClr val="D9D9D9"/>
                </a:solidFill>
                <a:latin typeface="Calibri" pitchFamily="34" charset="0"/>
                <a:ea typeface="Calibri" pitchFamily="34" charset="-122"/>
                <a:cs typeface="Calibri" pitchFamily="34" charset="-120"/>
              </a:rPr>
              <a:t>ng/mL</a:t>
            </a:r>
            <a:endParaRPr lang="en-US" sz="1600" dirty="0"/>
          </a:p>
        </p:txBody>
      </p:sp>
      <p:sp>
        <p:nvSpPr>
          <p:cNvPr id="12" name="Text 9"/>
          <p:cNvSpPr/>
          <p:nvPr/>
        </p:nvSpPr>
        <p:spPr>
          <a:xfrm>
            <a:off x="5486400" y="3291840"/>
            <a:ext cx="3017520" cy="640080"/>
          </a:xfrm>
          <a:prstGeom prst="rect">
            <a:avLst/>
          </a:prstGeom>
          <a:noFill/>
          <a:ln/>
        </p:spPr>
        <p:txBody>
          <a:bodyPr wrap="square" lIns="0" tIns="0" rIns="0" bIns="0" rtlCol="0" anchor="ctr"/>
          <a:lstStyle/>
          <a:p>
            <a:pPr algn="ctr" indent="0" marL="0">
              <a:buNone/>
            </a:pPr>
            <a:r>
              <a:rPr lang="en-US" sz="1200" dirty="0">
                <a:solidFill>
                  <a:srgbClr val="D9D9D9"/>
                </a:solidFill>
                <a:latin typeface="Calibri" pitchFamily="34" charset="0"/>
                <a:ea typeface="Calibri" pitchFamily="34" charset="-122"/>
                <a:cs typeface="Calibri" pitchFamily="34" charset="-120"/>
              </a:rPr>
              <a:t>Estável desde o diagnóstico.</a:t>
            </a:r>
            <a:endParaRPr lang="en-US" sz="1200" dirty="0"/>
          </a:p>
          <a:p>
            <a:pPr algn="ctr" indent="0" marL="0">
              <a:buNone/>
            </a:pPr>
            <a:r>
              <a:rPr lang="en-US" sz="1200" dirty="0">
                <a:solidFill>
                  <a:srgbClr val="D9D9D9"/>
                </a:solidFill>
                <a:latin typeface="Calibri" pitchFamily="34" charset="0"/>
                <a:ea typeface="Calibri" pitchFamily="34" charset="-122"/>
                <a:cs typeface="Calibri" pitchFamily="34" charset="-120"/>
              </a:rPr>
              <a:t>Relação livre/total: 12%</a:t>
            </a:r>
            <a:endParaRPr lang="en-US" sz="1200" dirty="0"/>
          </a:p>
        </p:txBody>
      </p:sp>
      <p:sp>
        <p:nvSpPr>
          <p:cNvPr id="13" name="Shape 10"/>
          <p:cNvSpPr/>
          <p:nvPr/>
        </p:nvSpPr>
        <p:spPr>
          <a:xfrm>
            <a:off x="457200" y="4709160"/>
            <a:ext cx="8229600" cy="0"/>
          </a:xfrm>
          <a:prstGeom prst="line">
            <a:avLst/>
          </a:prstGeom>
          <a:noFill/>
          <a:ln w="6350">
            <a:solidFill>
              <a:srgbClr val="D9D9D9"/>
            </a:solidFill>
            <a:prstDash val="solid"/>
          </a:ln>
        </p:spPr>
      </p:sp>
      <p:sp>
        <p:nvSpPr>
          <p:cNvPr id="14" name="Text 11"/>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772400" cy="640080"/>
          </a:xfrm>
          <a:prstGeom prst="rect">
            <a:avLst/>
          </a:prstGeom>
          <a:noFill/>
          <a:ln/>
        </p:spPr>
        <p:txBody>
          <a:bodyPr wrap="square" lIns="0" tIns="0" rIns="0" bIns="0" rtlCol="0" anchor="ctr"/>
          <a:lstStyle/>
          <a:p>
            <a:pPr indent="0" marL="0">
              <a:buNone/>
            </a:pPr>
            <a:r>
              <a:rPr lang="en-US" sz="2600" b="1" dirty="0">
                <a:solidFill>
                  <a:srgbClr val="0B1F3F"/>
                </a:solidFill>
                <a:latin typeface="Georgia" pitchFamily="34" charset="0"/>
                <a:ea typeface="Georgia" pitchFamily="34" charset="-122"/>
                <a:cs typeface="Georgia" pitchFamily="34" charset="-120"/>
              </a:rPr>
              <a:t>Escore de Gleason: Grau de Agressividade</a:t>
            </a:r>
            <a:endParaRPr lang="en-US" sz="2600" dirty="0"/>
          </a:p>
        </p:txBody>
      </p:sp>
      <p:sp>
        <p:nvSpPr>
          <p:cNvPr id="4" name="Shape 2"/>
          <p:cNvSpPr/>
          <p:nvPr/>
        </p:nvSpPr>
        <p:spPr>
          <a:xfrm>
            <a:off x="731520" y="1188720"/>
            <a:ext cx="1508760" cy="2560320"/>
          </a:xfrm>
          <a:prstGeom prst="rect">
            <a:avLst/>
          </a:prstGeom>
          <a:solidFill>
            <a:srgbClr val="4CAF50"/>
          </a:solidFill>
          <a:ln/>
          <a:effectLst>
            <a:outerShdw sx="100000" sy="100000" kx="0" ky="0" algn="bl" rotWithShape="0" blurRad="76200" dist="25400" dir="8100000">
              <a:srgbClr val="000000">
                <a:alpha val="12000"/>
              </a:srgbClr>
            </a:outerShdw>
          </a:effectLst>
        </p:spPr>
      </p:sp>
      <p:sp>
        <p:nvSpPr>
          <p:cNvPr id="5" name="Text 3"/>
          <p:cNvSpPr/>
          <p:nvPr/>
        </p:nvSpPr>
        <p:spPr>
          <a:xfrm>
            <a:off x="731520" y="1325880"/>
            <a:ext cx="1508760" cy="36576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Grupo 1</a:t>
            </a:r>
            <a:endParaRPr lang="en-US" sz="1300" dirty="0"/>
          </a:p>
        </p:txBody>
      </p:sp>
      <p:sp>
        <p:nvSpPr>
          <p:cNvPr id="6" name="Text 4"/>
          <p:cNvSpPr/>
          <p:nvPr/>
        </p:nvSpPr>
        <p:spPr>
          <a:xfrm>
            <a:off x="731520" y="1737360"/>
            <a:ext cx="150876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6 (3+3)</a:t>
            </a:r>
            <a:endParaRPr lang="en-US" sz="1800" dirty="0"/>
          </a:p>
        </p:txBody>
      </p:sp>
      <p:sp>
        <p:nvSpPr>
          <p:cNvPr id="7" name="Text 5"/>
          <p:cNvSpPr/>
          <p:nvPr/>
        </p:nvSpPr>
        <p:spPr>
          <a:xfrm>
            <a:off x="731520" y="2377440"/>
            <a:ext cx="1508760" cy="5486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Baixo</a:t>
            </a:r>
            <a:endParaRPr lang="en-US" sz="1200" dirty="0"/>
          </a:p>
        </p:txBody>
      </p:sp>
      <p:sp>
        <p:nvSpPr>
          <p:cNvPr id="8" name="Shape 6"/>
          <p:cNvSpPr/>
          <p:nvPr/>
        </p:nvSpPr>
        <p:spPr>
          <a:xfrm>
            <a:off x="685800" y="1143000"/>
            <a:ext cx="1600200" cy="2651760"/>
          </a:xfrm>
          <a:prstGeom prst="rect">
            <a:avLst/>
          </a:prstGeom>
          <a:solidFill>
            <a:srgbClr val="FFFFFF">
              <a:alpha val="0"/>
            </a:srgbClr>
          </a:solidFill>
          <a:ln w="38100">
            <a:solidFill>
              <a:srgbClr val="B8924A"/>
            </a:solidFill>
            <a:prstDash val="solid"/>
          </a:ln>
        </p:spPr>
      </p:sp>
      <p:sp>
        <p:nvSpPr>
          <p:cNvPr id="9" name="Text 7"/>
          <p:cNvSpPr/>
          <p:nvPr/>
        </p:nvSpPr>
        <p:spPr>
          <a:xfrm>
            <a:off x="731520" y="3108960"/>
            <a:ext cx="1508760" cy="502920"/>
          </a:xfrm>
          <a:prstGeom prst="rect">
            <a:avLst/>
          </a:prstGeom>
          <a:noFill/>
          <a:ln/>
        </p:spPr>
        <p:txBody>
          <a:bodyPr wrap="square" lIns="0" tIns="0" rIns="0" bIns="0" rtlCol="0" anchor="ctr"/>
          <a:lstStyle/>
          <a:p>
            <a:pPr algn="ctr" indent="0" marL="0">
              <a:buNone/>
            </a:pPr>
            <a:r>
              <a:rPr lang="en-US" sz="1100" b="1" dirty="0">
                <a:solidFill>
                  <a:srgbClr val="B8924A"/>
                </a:solidFill>
                <a:latin typeface="Calibri" pitchFamily="34" charset="0"/>
                <a:ea typeface="Calibri" pitchFamily="34" charset="-122"/>
                <a:cs typeface="Calibri" pitchFamily="34" charset="-120"/>
              </a:rPr>
              <a:t>NOSSO</a:t>
            </a:r>
            <a:endParaRPr lang="en-US" sz="1100" dirty="0"/>
          </a:p>
          <a:p>
            <a:pPr algn="ctr" indent="0" marL="0">
              <a:buNone/>
            </a:pPr>
            <a:r>
              <a:rPr lang="en-US" sz="1100" b="1" dirty="0">
                <a:solidFill>
                  <a:srgbClr val="B8924A"/>
                </a:solidFill>
                <a:latin typeface="Calibri" pitchFamily="34" charset="0"/>
                <a:ea typeface="Calibri" pitchFamily="34" charset="-122"/>
                <a:cs typeface="Calibri" pitchFamily="34" charset="-120"/>
              </a:rPr>
              <a:t>PACIENTE</a:t>
            </a:r>
            <a:endParaRPr lang="en-US" sz="1100" dirty="0"/>
          </a:p>
        </p:txBody>
      </p:sp>
      <p:sp>
        <p:nvSpPr>
          <p:cNvPr id="10" name="Shape 8"/>
          <p:cNvSpPr/>
          <p:nvPr/>
        </p:nvSpPr>
        <p:spPr>
          <a:xfrm>
            <a:off x="2395728" y="1188720"/>
            <a:ext cx="1508760" cy="2560320"/>
          </a:xfrm>
          <a:prstGeom prst="rect">
            <a:avLst/>
          </a:prstGeom>
          <a:solidFill>
            <a:srgbClr val="8BC34A"/>
          </a:solidFill>
          <a:ln/>
          <a:effectLst>
            <a:outerShdw sx="100000" sy="100000" kx="0" ky="0" algn="bl" rotWithShape="0" blurRad="76200" dist="25400" dir="8100000">
              <a:srgbClr val="000000">
                <a:alpha val="12000"/>
              </a:srgbClr>
            </a:outerShdw>
          </a:effectLst>
        </p:spPr>
      </p:sp>
      <p:sp>
        <p:nvSpPr>
          <p:cNvPr id="11" name="Text 9"/>
          <p:cNvSpPr/>
          <p:nvPr/>
        </p:nvSpPr>
        <p:spPr>
          <a:xfrm>
            <a:off x="2395728" y="1325880"/>
            <a:ext cx="1508760" cy="365760"/>
          </a:xfrm>
          <a:prstGeom prst="rect">
            <a:avLst/>
          </a:prstGeom>
          <a:noFill/>
          <a:ln/>
        </p:spPr>
        <p:txBody>
          <a:bodyPr wrap="square" lIns="0" tIns="0" rIns="0" bIns="0" rtlCol="0" anchor="ctr"/>
          <a:lstStyle/>
          <a:p>
            <a:pPr algn="ctr" indent="0" marL="0">
              <a:buNone/>
            </a:pPr>
            <a:r>
              <a:rPr lang="en-US" sz="1300" b="1" dirty="0">
                <a:solidFill>
                  <a:srgbClr val="1A1A1A"/>
                </a:solidFill>
                <a:latin typeface="Calibri" pitchFamily="34" charset="0"/>
                <a:ea typeface="Calibri" pitchFamily="34" charset="-122"/>
                <a:cs typeface="Calibri" pitchFamily="34" charset="-120"/>
              </a:rPr>
              <a:t>Grupo 2</a:t>
            </a:r>
            <a:endParaRPr lang="en-US" sz="1300" dirty="0"/>
          </a:p>
        </p:txBody>
      </p:sp>
      <p:sp>
        <p:nvSpPr>
          <p:cNvPr id="12" name="Text 10"/>
          <p:cNvSpPr/>
          <p:nvPr/>
        </p:nvSpPr>
        <p:spPr>
          <a:xfrm>
            <a:off x="2395728" y="1737360"/>
            <a:ext cx="1508760" cy="457200"/>
          </a:xfrm>
          <a:prstGeom prst="rect">
            <a:avLst/>
          </a:prstGeom>
          <a:noFill/>
          <a:ln/>
        </p:spPr>
        <p:txBody>
          <a:bodyPr wrap="square" lIns="0" tIns="0" rIns="0" bIns="0" rtlCol="0" anchor="ctr"/>
          <a:lstStyle/>
          <a:p>
            <a:pPr algn="ctr" indent="0" marL="0">
              <a:buNone/>
            </a:pPr>
            <a:r>
              <a:rPr lang="en-US" sz="1800" b="1" dirty="0">
                <a:solidFill>
                  <a:srgbClr val="1A1A1A"/>
                </a:solidFill>
                <a:latin typeface="Georgia" pitchFamily="34" charset="0"/>
                <a:ea typeface="Georgia" pitchFamily="34" charset="-122"/>
                <a:cs typeface="Georgia" pitchFamily="34" charset="-120"/>
              </a:rPr>
              <a:t>7 (3+4)</a:t>
            </a:r>
            <a:endParaRPr lang="en-US" sz="1800" dirty="0"/>
          </a:p>
        </p:txBody>
      </p:sp>
      <p:sp>
        <p:nvSpPr>
          <p:cNvPr id="13" name="Text 11"/>
          <p:cNvSpPr/>
          <p:nvPr/>
        </p:nvSpPr>
        <p:spPr>
          <a:xfrm>
            <a:off x="2395728" y="2377440"/>
            <a:ext cx="1508760" cy="54864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Intermediário</a:t>
            </a:r>
            <a:endParaRPr lang="en-US" sz="1200" dirty="0"/>
          </a:p>
          <a:p>
            <a:pPr algn="ctr" indent="0" marL="0">
              <a:buNone/>
            </a:pPr>
            <a:r>
              <a:rPr lang="en-US" sz="1200" dirty="0">
                <a:solidFill>
                  <a:srgbClr val="1A1A1A"/>
                </a:solidFill>
                <a:latin typeface="Calibri" pitchFamily="34" charset="0"/>
                <a:ea typeface="Calibri" pitchFamily="34" charset="-122"/>
                <a:cs typeface="Calibri" pitchFamily="34" charset="-120"/>
              </a:rPr>
              <a:t>Favorável</a:t>
            </a:r>
            <a:endParaRPr lang="en-US" sz="1200" dirty="0"/>
          </a:p>
        </p:txBody>
      </p:sp>
      <p:sp>
        <p:nvSpPr>
          <p:cNvPr id="14" name="Shape 12"/>
          <p:cNvSpPr/>
          <p:nvPr/>
        </p:nvSpPr>
        <p:spPr>
          <a:xfrm>
            <a:off x="4059936" y="1188720"/>
            <a:ext cx="1508760" cy="2560320"/>
          </a:xfrm>
          <a:prstGeom prst="rect">
            <a:avLst/>
          </a:prstGeom>
          <a:solidFill>
            <a:srgbClr val="FFC107"/>
          </a:solidFill>
          <a:ln/>
          <a:effectLst>
            <a:outerShdw sx="100000" sy="100000" kx="0" ky="0" algn="bl" rotWithShape="0" blurRad="76200" dist="25400" dir="8100000">
              <a:srgbClr val="000000">
                <a:alpha val="12000"/>
              </a:srgbClr>
            </a:outerShdw>
          </a:effectLst>
        </p:spPr>
      </p:sp>
      <p:sp>
        <p:nvSpPr>
          <p:cNvPr id="15" name="Text 13"/>
          <p:cNvSpPr/>
          <p:nvPr/>
        </p:nvSpPr>
        <p:spPr>
          <a:xfrm>
            <a:off x="4059936" y="1325880"/>
            <a:ext cx="1508760" cy="365760"/>
          </a:xfrm>
          <a:prstGeom prst="rect">
            <a:avLst/>
          </a:prstGeom>
          <a:noFill/>
          <a:ln/>
        </p:spPr>
        <p:txBody>
          <a:bodyPr wrap="square" lIns="0" tIns="0" rIns="0" bIns="0" rtlCol="0" anchor="ctr"/>
          <a:lstStyle/>
          <a:p>
            <a:pPr algn="ctr" indent="0" marL="0">
              <a:buNone/>
            </a:pPr>
            <a:r>
              <a:rPr lang="en-US" sz="1300" b="1" dirty="0">
                <a:solidFill>
                  <a:srgbClr val="1A1A1A"/>
                </a:solidFill>
                <a:latin typeface="Calibri" pitchFamily="34" charset="0"/>
                <a:ea typeface="Calibri" pitchFamily="34" charset="-122"/>
                <a:cs typeface="Calibri" pitchFamily="34" charset="-120"/>
              </a:rPr>
              <a:t>Grupo 3</a:t>
            </a:r>
            <a:endParaRPr lang="en-US" sz="1300" dirty="0"/>
          </a:p>
        </p:txBody>
      </p:sp>
      <p:sp>
        <p:nvSpPr>
          <p:cNvPr id="16" name="Text 14"/>
          <p:cNvSpPr/>
          <p:nvPr/>
        </p:nvSpPr>
        <p:spPr>
          <a:xfrm>
            <a:off x="4059936" y="1737360"/>
            <a:ext cx="1508760" cy="457200"/>
          </a:xfrm>
          <a:prstGeom prst="rect">
            <a:avLst/>
          </a:prstGeom>
          <a:noFill/>
          <a:ln/>
        </p:spPr>
        <p:txBody>
          <a:bodyPr wrap="square" lIns="0" tIns="0" rIns="0" bIns="0" rtlCol="0" anchor="ctr"/>
          <a:lstStyle/>
          <a:p>
            <a:pPr algn="ctr" indent="0" marL="0">
              <a:buNone/>
            </a:pPr>
            <a:r>
              <a:rPr lang="en-US" sz="1800" b="1" dirty="0">
                <a:solidFill>
                  <a:srgbClr val="1A1A1A"/>
                </a:solidFill>
                <a:latin typeface="Georgia" pitchFamily="34" charset="0"/>
                <a:ea typeface="Georgia" pitchFamily="34" charset="-122"/>
                <a:cs typeface="Georgia" pitchFamily="34" charset="-120"/>
              </a:rPr>
              <a:t>7 (4+3)</a:t>
            </a:r>
            <a:endParaRPr lang="en-US" sz="1800" dirty="0"/>
          </a:p>
        </p:txBody>
      </p:sp>
      <p:sp>
        <p:nvSpPr>
          <p:cNvPr id="17" name="Text 15"/>
          <p:cNvSpPr/>
          <p:nvPr/>
        </p:nvSpPr>
        <p:spPr>
          <a:xfrm>
            <a:off x="4059936" y="2377440"/>
            <a:ext cx="1508760" cy="548640"/>
          </a:xfrm>
          <a:prstGeom prst="rect">
            <a:avLst/>
          </a:prstGeom>
          <a:noFill/>
          <a:ln/>
        </p:spPr>
        <p:txBody>
          <a:bodyPr wrap="square" lIns="0" tIns="0" rIns="0" bIns="0" rtlCol="0" anchor="ctr"/>
          <a:lstStyle/>
          <a:p>
            <a:pPr algn="ctr" indent="0" marL="0">
              <a:buNone/>
            </a:pPr>
            <a:r>
              <a:rPr lang="en-US" sz="1200" dirty="0">
                <a:solidFill>
                  <a:srgbClr val="1A1A1A"/>
                </a:solidFill>
                <a:latin typeface="Calibri" pitchFamily="34" charset="0"/>
                <a:ea typeface="Calibri" pitchFamily="34" charset="-122"/>
                <a:cs typeface="Calibri" pitchFamily="34" charset="-120"/>
              </a:rPr>
              <a:t>Intermediário</a:t>
            </a:r>
            <a:endParaRPr lang="en-US" sz="1200" dirty="0"/>
          </a:p>
          <a:p>
            <a:pPr algn="ctr" indent="0" marL="0">
              <a:buNone/>
            </a:pPr>
            <a:r>
              <a:rPr lang="en-US" sz="1200" dirty="0">
                <a:solidFill>
                  <a:srgbClr val="1A1A1A"/>
                </a:solidFill>
                <a:latin typeface="Calibri" pitchFamily="34" charset="0"/>
                <a:ea typeface="Calibri" pitchFamily="34" charset="-122"/>
                <a:cs typeface="Calibri" pitchFamily="34" charset="-120"/>
              </a:rPr>
              <a:t>Desfavorável</a:t>
            </a:r>
            <a:endParaRPr lang="en-US" sz="1200" dirty="0"/>
          </a:p>
        </p:txBody>
      </p:sp>
      <p:sp>
        <p:nvSpPr>
          <p:cNvPr id="18" name="Shape 16"/>
          <p:cNvSpPr/>
          <p:nvPr/>
        </p:nvSpPr>
        <p:spPr>
          <a:xfrm>
            <a:off x="5724144" y="1188720"/>
            <a:ext cx="1508760" cy="2560320"/>
          </a:xfrm>
          <a:prstGeom prst="rect">
            <a:avLst/>
          </a:prstGeom>
          <a:solidFill>
            <a:srgbClr val="FF9800"/>
          </a:solidFill>
          <a:ln/>
          <a:effectLst>
            <a:outerShdw sx="100000" sy="100000" kx="0" ky="0" algn="bl" rotWithShape="0" blurRad="76200" dist="25400" dir="8100000">
              <a:srgbClr val="000000">
                <a:alpha val="12000"/>
              </a:srgbClr>
            </a:outerShdw>
          </a:effectLst>
        </p:spPr>
      </p:sp>
      <p:sp>
        <p:nvSpPr>
          <p:cNvPr id="19" name="Text 17"/>
          <p:cNvSpPr/>
          <p:nvPr/>
        </p:nvSpPr>
        <p:spPr>
          <a:xfrm>
            <a:off x="5724144" y="1325880"/>
            <a:ext cx="1508760" cy="36576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Grupo 4</a:t>
            </a:r>
            <a:endParaRPr lang="en-US" sz="1300" dirty="0"/>
          </a:p>
        </p:txBody>
      </p:sp>
      <p:sp>
        <p:nvSpPr>
          <p:cNvPr id="20" name="Text 18"/>
          <p:cNvSpPr/>
          <p:nvPr/>
        </p:nvSpPr>
        <p:spPr>
          <a:xfrm>
            <a:off x="5724144" y="1737360"/>
            <a:ext cx="150876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8</a:t>
            </a:r>
            <a:endParaRPr lang="en-US" sz="1800" dirty="0"/>
          </a:p>
        </p:txBody>
      </p:sp>
      <p:sp>
        <p:nvSpPr>
          <p:cNvPr id="21" name="Text 19"/>
          <p:cNvSpPr/>
          <p:nvPr/>
        </p:nvSpPr>
        <p:spPr>
          <a:xfrm>
            <a:off x="5724144" y="2377440"/>
            <a:ext cx="1508760" cy="5486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Alto</a:t>
            </a:r>
            <a:endParaRPr lang="en-US" sz="1200" dirty="0"/>
          </a:p>
        </p:txBody>
      </p:sp>
      <p:sp>
        <p:nvSpPr>
          <p:cNvPr id="22" name="Shape 20"/>
          <p:cNvSpPr/>
          <p:nvPr/>
        </p:nvSpPr>
        <p:spPr>
          <a:xfrm>
            <a:off x="7388352" y="1188720"/>
            <a:ext cx="1508760" cy="2560320"/>
          </a:xfrm>
          <a:prstGeom prst="rect">
            <a:avLst/>
          </a:prstGeom>
          <a:solidFill>
            <a:srgbClr val="F44336"/>
          </a:solidFill>
          <a:ln/>
          <a:effectLst>
            <a:outerShdw sx="100000" sy="100000" kx="0" ky="0" algn="bl" rotWithShape="0" blurRad="76200" dist="25400" dir="8100000">
              <a:srgbClr val="000000">
                <a:alpha val="12000"/>
              </a:srgbClr>
            </a:outerShdw>
          </a:effectLst>
        </p:spPr>
      </p:sp>
      <p:sp>
        <p:nvSpPr>
          <p:cNvPr id="23" name="Text 21"/>
          <p:cNvSpPr/>
          <p:nvPr/>
        </p:nvSpPr>
        <p:spPr>
          <a:xfrm>
            <a:off x="7388352" y="1325880"/>
            <a:ext cx="1508760" cy="365760"/>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Grupo 5</a:t>
            </a:r>
            <a:endParaRPr lang="en-US" sz="1300" dirty="0"/>
          </a:p>
        </p:txBody>
      </p:sp>
      <p:sp>
        <p:nvSpPr>
          <p:cNvPr id="24" name="Text 22"/>
          <p:cNvSpPr/>
          <p:nvPr/>
        </p:nvSpPr>
        <p:spPr>
          <a:xfrm>
            <a:off x="7388352" y="1737360"/>
            <a:ext cx="150876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Georgia" pitchFamily="34" charset="0"/>
                <a:ea typeface="Georgia" pitchFamily="34" charset="-122"/>
                <a:cs typeface="Georgia" pitchFamily="34" charset="-120"/>
              </a:rPr>
              <a:t>9-10</a:t>
            </a:r>
            <a:endParaRPr lang="en-US" sz="1800" dirty="0"/>
          </a:p>
        </p:txBody>
      </p:sp>
      <p:sp>
        <p:nvSpPr>
          <p:cNvPr id="25" name="Text 23"/>
          <p:cNvSpPr/>
          <p:nvPr/>
        </p:nvSpPr>
        <p:spPr>
          <a:xfrm>
            <a:off x="7388352" y="2377440"/>
            <a:ext cx="1508760" cy="548640"/>
          </a:xfrm>
          <a:prstGeom prst="rect">
            <a:avLst/>
          </a:prstGeom>
          <a:noFill/>
          <a:ln/>
        </p:spPr>
        <p:txBody>
          <a:bodyPr wrap="square" lIns="0" tIns="0" rIns="0" bIns="0" rtlCol="0" anchor="ctr"/>
          <a:lstStyle/>
          <a:p>
            <a:pPr algn="ctr" indent="0" marL="0">
              <a:buNone/>
            </a:pPr>
            <a:r>
              <a:rPr lang="en-US" sz="1200" dirty="0">
                <a:solidFill>
                  <a:srgbClr val="FFFFFF"/>
                </a:solidFill>
                <a:latin typeface="Calibri" pitchFamily="34" charset="0"/>
                <a:ea typeface="Calibri" pitchFamily="34" charset="-122"/>
                <a:cs typeface="Calibri" pitchFamily="34" charset="-120"/>
              </a:rPr>
              <a:t>Muito Alto</a:t>
            </a:r>
            <a:endParaRPr lang="en-US" sz="1200" dirty="0"/>
          </a:p>
        </p:txBody>
      </p:sp>
      <p:sp>
        <p:nvSpPr>
          <p:cNvPr id="26" name="Text 24"/>
          <p:cNvSpPr/>
          <p:nvPr/>
        </p:nvSpPr>
        <p:spPr>
          <a:xfrm>
            <a:off x="731520" y="4023360"/>
            <a:ext cx="7772400" cy="365760"/>
          </a:xfrm>
          <a:prstGeom prst="rect">
            <a:avLst/>
          </a:prstGeom>
          <a:noFill/>
          <a:ln/>
        </p:spPr>
        <p:txBody>
          <a:bodyPr wrap="square" lIns="0" tIns="0" rIns="0" bIns="0" rtlCol="0" anchor="ctr"/>
          <a:lstStyle/>
          <a:p>
            <a:pPr indent="0" marL="0">
              <a:buNone/>
            </a:pPr>
            <a:r>
              <a:rPr lang="en-US" sz="1400" i="1" dirty="0">
                <a:solidFill>
                  <a:srgbClr val="1A1A1A"/>
                </a:solidFill>
                <a:latin typeface="Calibri" pitchFamily="34" charset="0"/>
                <a:ea typeface="Calibri" pitchFamily="34" charset="-122"/>
                <a:cs typeface="Calibri" pitchFamily="34" charset="-120"/>
              </a:rPr>
              <a:t>Gleason 6 = Grupo 1 ISUP: o menor grau de agressividade. Raramente se espalha.</a:t>
            </a:r>
            <a:endParaRPr lang="en-US" sz="1400" dirty="0"/>
          </a:p>
        </p:txBody>
      </p:sp>
      <p:sp>
        <p:nvSpPr>
          <p:cNvPr id="27" name="Shape 25"/>
          <p:cNvSpPr/>
          <p:nvPr/>
        </p:nvSpPr>
        <p:spPr>
          <a:xfrm>
            <a:off x="457200" y="4709160"/>
            <a:ext cx="8229600" cy="0"/>
          </a:xfrm>
          <a:prstGeom prst="line">
            <a:avLst/>
          </a:prstGeom>
          <a:noFill/>
          <a:ln w="6350">
            <a:solidFill>
              <a:srgbClr val="D9D9D9"/>
            </a:solidFill>
            <a:prstDash val="solid"/>
          </a:ln>
        </p:spPr>
      </p:sp>
      <p:sp>
        <p:nvSpPr>
          <p:cNvPr id="28" name="Text 26"/>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B1F3F"/>
        </a:solidFill>
      </p:bgPr>
    </p:bg>
    <p:spTree>
      <p:nvGrpSpPr>
        <p:cNvPr id="1" name=""/>
        <p:cNvGrpSpPr/>
        <p:nvPr/>
      </p:nvGrpSpPr>
      <p:grpSpPr>
        <a:xfrm>
          <a:off x="0" y="0"/>
          <a:ext cx="0" cy="0"/>
          <a:chOff x="0" y="0"/>
          <a:chExt cx="0" cy="0"/>
        </a:xfrm>
      </p:grpSpPr>
      <p:sp>
        <p:nvSpPr>
          <p:cNvPr id="2" name="Shape 0"/>
          <p:cNvSpPr/>
          <p:nvPr/>
        </p:nvSpPr>
        <p:spPr>
          <a:xfrm>
            <a:off x="3200400" y="2286000"/>
            <a:ext cx="2743200" cy="36576"/>
          </a:xfrm>
          <a:prstGeom prst="rect">
            <a:avLst/>
          </a:prstGeom>
          <a:solidFill>
            <a:srgbClr val="B8924A"/>
          </a:solidFill>
          <a:ln/>
        </p:spPr>
      </p:sp>
      <p:sp>
        <p:nvSpPr>
          <p:cNvPr id="3" name="Text 1"/>
          <p:cNvSpPr/>
          <p:nvPr/>
        </p:nvSpPr>
        <p:spPr>
          <a:xfrm>
            <a:off x="914400" y="1097280"/>
            <a:ext cx="7315200" cy="1097280"/>
          </a:xfrm>
          <a:prstGeom prst="rect">
            <a:avLst/>
          </a:prstGeom>
          <a:noFill/>
          <a:ln/>
        </p:spPr>
        <p:txBody>
          <a:bodyPr wrap="square" lIns="0" tIns="0" rIns="0" bIns="0" rtlCol="0" anchor="ctr"/>
          <a:lstStyle/>
          <a:p>
            <a:pPr algn="ctr" indent="0" marL="0">
              <a:buNone/>
            </a:pPr>
            <a:r>
              <a:rPr lang="en-US" sz="4000" b="1" dirty="0">
                <a:solidFill>
                  <a:srgbClr val="FFFFFF"/>
                </a:solidFill>
                <a:latin typeface="Georgia" pitchFamily="34" charset="0"/>
                <a:ea typeface="Georgia" pitchFamily="34" charset="-122"/>
                <a:cs typeface="Georgia" pitchFamily="34" charset="-120"/>
              </a:rPr>
              <a:t>Vigilância Ativa</a:t>
            </a:r>
            <a:endParaRPr lang="en-US" sz="4000" dirty="0"/>
          </a:p>
        </p:txBody>
      </p:sp>
      <p:sp>
        <p:nvSpPr>
          <p:cNvPr id="4" name="Text 2"/>
          <p:cNvSpPr/>
          <p:nvPr/>
        </p:nvSpPr>
        <p:spPr>
          <a:xfrm>
            <a:off x="914400" y="2560320"/>
            <a:ext cx="7315200" cy="548640"/>
          </a:xfrm>
          <a:prstGeom prst="rect">
            <a:avLst/>
          </a:prstGeom>
          <a:noFill/>
          <a:ln/>
        </p:spPr>
        <p:txBody>
          <a:bodyPr wrap="square" lIns="0" tIns="0" rIns="0" bIns="0" rtlCol="0" anchor="ctr"/>
          <a:lstStyle/>
          <a:p>
            <a:pPr algn="ctr" indent="0" marL="0">
              <a:buNone/>
            </a:pPr>
            <a:r>
              <a:rPr lang="en-US" sz="1700" dirty="0">
                <a:solidFill>
                  <a:srgbClr val="B8924A"/>
                </a:solidFill>
                <a:latin typeface="Calibri" pitchFamily="34" charset="0"/>
                <a:ea typeface="Calibri" pitchFamily="34" charset="-122"/>
                <a:cs typeface="Calibri" pitchFamily="34" charset="-120"/>
              </a:rPr>
              <a:t>Como funciona o acompanhamento sem cirurgia?</a:t>
            </a:r>
            <a:endParaRPr lang="en-US" sz="1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0B1F3F"/>
          </a:solidFill>
          <a:ln/>
        </p:spPr>
      </p:sp>
      <p:sp>
        <p:nvSpPr>
          <p:cNvPr id="3" name="Text 1"/>
          <p:cNvSpPr/>
          <p:nvPr/>
        </p:nvSpPr>
        <p:spPr>
          <a:xfrm>
            <a:off x="731520" y="274320"/>
            <a:ext cx="7772400" cy="640080"/>
          </a:xfrm>
          <a:prstGeom prst="rect">
            <a:avLst/>
          </a:prstGeom>
          <a:noFill/>
          <a:ln/>
        </p:spPr>
        <p:txBody>
          <a:bodyPr wrap="square" lIns="0" tIns="0" rIns="0" bIns="0" rtlCol="0" anchor="ctr"/>
          <a:lstStyle/>
          <a:p>
            <a:pPr indent="0" marL="0">
              <a:buNone/>
            </a:pPr>
            <a:r>
              <a:rPr lang="en-US" sz="2600" b="1" dirty="0">
                <a:solidFill>
                  <a:srgbClr val="0B1F3F"/>
                </a:solidFill>
                <a:latin typeface="Georgia" pitchFamily="34" charset="0"/>
                <a:ea typeface="Georgia" pitchFamily="34" charset="-122"/>
                <a:cs typeface="Georgia" pitchFamily="34" charset="-120"/>
              </a:rPr>
              <a:t>Como Funciona a Vigilância Ativa?</a:t>
            </a:r>
            <a:endParaRPr lang="en-US" sz="2600" dirty="0"/>
          </a:p>
        </p:txBody>
      </p:sp>
      <p:sp>
        <p:nvSpPr>
          <p:cNvPr id="4" name="Shape 2"/>
          <p:cNvSpPr/>
          <p:nvPr/>
        </p:nvSpPr>
        <p:spPr>
          <a:xfrm>
            <a:off x="1463040" y="2286000"/>
            <a:ext cx="6400800" cy="0"/>
          </a:xfrm>
          <a:prstGeom prst="line">
            <a:avLst/>
          </a:prstGeom>
          <a:noFill/>
          <a:ln w="31750">
            <a:solidFill>
              <a:srgbClr val="B8924A"/>
            </a:solidFill>
            <a:prstDash val="solid"/>
          </a:ln>
        </p:spPr>
      </p:sp>
      <p:sp>
        <p:nvSpPr>
          <p:cNvPr id="5" name="Shape 3"/>
          <p:cNvSpPr/>
          <p:nvPr/>
        </p:nvSpPr>
        <p:spPr>
          <a:xfrm>
            <a:off x="914400" y="1874520"/>
            <a:ext cx="822960" cy="822960"/>
          </a:xfrm>
          <a:prstGeom prst="oval">
            <a:avLst/>
          </a:prstGeom>
          <a:solidFill>
            <a:srgbClr val="D9D9D9"/>
          </a:solidFill>
          <a:ln w="25400">
            <a:solidFill>
              <a:srgbClr val="B8924A"/>
            </a:solidFill>
            <a:prstDash val="solid"/>
          </a:ln>
        </p:spPr>
      </p:sp>
      <p:pic>
        <p:nvPicPr>
          <p:cNvPr id="6" name="Image 0" descr="preencoded.png">    </p:cNvPr>
          <p:cNvPicPr>
            <a:picLocks noChangeAspect="1"/>
          </p:cNvPicPr>
          <p:nvPr/>
        </p:nvPicPr>
        <p:blipFill>
          <a:blip r:embed="rId1"/>
          <a:stretch>
            <a:fillRect/>
          </a:stretch>
        </p:blipFill>
        <p:spPr>
          <a:xfrm>
            <a:off x="1078992" y="2039112"/>
            <a:ext cx="502920" cy="502920"/>
          </a:xfrm>
          <a:prstGeom prst="rect">
            <a:avLst/>
          </a:prstGeom>
        </p:spPr>
      </p:pic>
      <p:sp>
        <p:nvSpPr>
          <p:cNvPr id="7" name="Text 4"/>
          <p:cNvSpPr/>
          <p:nvPr/>
        </p:nvSpPr>
        <p:spPr>
          <a:xfrm>
            <a:off x="640080" y="2834640"/>
            <a:ext cx="1371600" cy="320040"/>
          </a:xfrm>
          <a:prstGeom prst="rect">
            <a:avLst/>
          </a:prstGeom>
          <a:noFill/>
          <a:ln/>
        </p:spPr>
        <p:txBody>
          <a:bodyPr wrap="square" lIns="0" tIns="0" rIns="0" bIns="0" rtlCol="0" anchor="ctr"/>
          <a:lstStyle/>
          <a:p>
            <a:pPr algn="ctr" indent="0" marL="0">
              <a:buNone/>
            </a:pPr>
            <a:r>
              <a:rPr lang="en-US" sz="1400" b="1" dirty="0">
                <a:solidFill>
                  <a:srgbClr val="0B1F3F"/>
                </a:solidFill>
                <a:latin typeface="Calibri" pitchFamily="34" charset="0"/>
                <a:ea typeface="Calibri" pitchFamily="34" charset="-122"/>
                <a:cs typeface="Calibri" pitchFamily="34" charset="-120"/>
              </a:rPr>
              <a:t>PSA</a:t>
            </a:r>
            <a:endParaRPr lang="en-US" sz="1400" dirty="0"/>
          </a:p>
        </p:txBody>
      </p:sp>
      <p:sp>
        <p:nvSpPr>
          <p:cNvPr id="8" name="Text 5"/>
          <p:cNvSpPr/>
          <p:nvPr/>
        </p:nvSpPr>
        <p:spPr>
          <a:xfrm>
            <a:off x="640080" y="3108960"/>
            <a:ext cx="1371600" cy="320040"/>
          </a:xfrm>
          <a:prstGeom prst="rect">
            <a:avLst/>
          </a:prstGeom>
          <a:noFill/>
          <a:ln/>
        </p:spPr>
        <p:txBody>
          <a:bodyPr wrap="square" lIns="0" tIns="0" rIns="0" bIns="0" rtlCol="0" anchor="ctr"/>
          <a:lstStyle/>
          <a:p>
            <a:pPr algn="ctr" indent="0" marL="0">
              <a:buNone/>
            </a:pPr>
            <a:r>
              <a:rPr lang="en-US" sz="1100" dirty="0">
                <a:solidFill>
                  <a:srgbClr val="1A1A1A"/>
                </a:solidFill>
                <a:latin typeface="Calibri" pitchFamily="34" charset="0"/>
                <a:ea typeface="Calibri" pitchFamily="34" charset="-122"/>
                <a:cs typeface="Calibri" pitchFamily="34" charset="-120"/>
              </a:rPr>
              <a:t>A cada 3-6 meses</a:t>
            </a:r>
            <a:endParaRPr lang="en-US" sz="1100" dirty="0"/>
          </a:p>
        </p:txBody>
      </p:sp>
      <p:sp>
        <p:nvSpPr>
          <p:cNvPr id="9" name="Shape 6"/>
          <p:cNvSpPr/>
          <p:nvPr/>
        </p:nvSpPr>
        <p:spPr>
          <a:xfrm>
            <a:off x="2926080" y="1874520"/>
            <a:ext cx="822960" cy="822960"/>
          </a:xfrm>
          <a:prstGeom prst="oval">
            <a:avLst/>
          </a:prstGeom>
          <a:solidFill>
            <a:srgbClr val="D9D9D9"/>
          </a:solidFill>
          <a:ln w="25400">
            <a:solidFill>
              <a:srgbClr val="B8924A"/>
            </a:solidFill>
            <a:prstDash val="solid"/>
          </a:ln>
        </p:spPr>
      </p:sp>
      <p:pic>
        <p:nvPicPr>
          <p:cNvPr id="10" name="Image 1" descr="preencoded.png">    </p:cNvPr>
          <p:cNvPicPr>
            <a:picLocks noChangeAspect="1"/>
          </p:cNvPicPr>
          <p:nvPr/>
        </p:nvPicPr>
        <p:blipFill>
          <a:blip r:embed="rId2"/>
          <a:stretch>
            <a:fillRect/>
          </a:stretch>
        </p:blipFill>
        <p:spPr>
          <a:xfrm>
            <a:off x="3090672" y="2039112"/>
            <a:ext cx="502920" cy="502920"/>
          </a:xfrm>
          <a:prstGeom prst="rect">
            <a:avLst/>
          </a:prstGeom>
        </p:spPr>
      </p:pic>
      <p:sp>
        <p:nvSpPr>
          <p:cNvPr id="11" name="Text 7"/>
          <p:cNvSpPr/>
          <p:nvPr/>
        </p:nvSpPr>
        <p:spPr>
          <a:xfrm>
            <a:off x="2651760" y="2834640"/>
            <a:ext cx="1371600" cy="320040"/>
          </a:xfrm>
          <a:prstGeom prst="rect">
            <a:avLst/>
          </a:prstGeom>
          <a:noFill/>
          <a:ln/>
        </p:spPr>
        <p:txBody>
          <a:bodyPr wrap="square" lIns="0" tIns="0" rIns="0" bIns="0" rtlCol="0" anchor="ctr"/>
          <a:lstStyle/>
          <a:p>
            <a:pPr algn="ctr" indent="0" marL="0">
              <a:buNone/>
            </a:pPr>
            <a:r>
              <a:rPr lang="en-US" sz="1400" b="1" dirty="0">
                <a:solidFill>
                  <a:srgbClr val="0B1F3F"/>
                </a:solidFill>
                <a:latin typeface="Calibri" pitchFamily="34" charset="0"/>
                <a:ea typeface="Calibri" pitchFamily="34" charset="-122"/>
                <a:cs typeface="Calibri" pitchFamily="34" charset="-120"/>
              </a:rPr>
              <a:t>Ressonância</a:t>
            </a:r>
            <a:endParaRPr lang="en-US" sz="1400" dirty="0"/>
          </a:p>
        </p:txBody>
      </p:sp>
      <p:sp>
        <p:nvSpPr>
          <p:cNvPr id="12" name="Text 8"/>
          <p:cNvSpPr/>
          <p:nvPr/>
        </p:nvSpPr>
        <p:spPr>
          <a:xfrm>
            <a:off x="2651760" y="3108960"/>
            <a:ext cx="1371600" cy="320040"/>
          </a:xfrm>
          <a:prstGeom prst="rect">
            <a:avLst/>
          </a:prstGeom>
          <a:noFill/>
          <a:ln/>
        </p:spPr>
        <p:txBody>
          <a:bodyPr wrap="square" lIns="0" tIns="0" rIns="0" bIns="0" rtlCol="0" anchor="ctr"/>
          <a:lstStyle/>
          <a:p>
            <a:pPr algn="ctr" indent="0" marL="0">
              <a:buNone/>
            </a:pPr>
            <a:r>
              <a:rPr lang="en-US" sz="1100" dirty="0">
                <a:solidFill>
                  <a:srgbClr val="1A1A1A"/>
                </a:solidFill>
                <a:latin typeface="Calibri" pitchFamily="34" charset="0"/>
                <a:ea typeface="Calibri" pitchFamily="34" charset="-122"/>
                <a:cs typeface="Calibri" pitchFamily="34" charset="-120"/>
              </a:rPr>
              <a:t>A cada 12-18 meses</a:t>
            </a:r>
            <a:endParaRPr lang="en-US" sz="1100" dirty="0"/>
          </a:p>
        </p:txBody>
      </p:sp>
      <p:sp>
        <p:nvSpPr>
          <p:cNvPr id="13" name="Shape 9"/>
          <p:cNvSpPr/>
          <p:nvPr/>
        </p:nvSpPr>
        <p:spPr>
          <a:xfrm>
            <a:off x="4937760" y="1874520"/>
            <a:ext cx="822960" cy="822960"/>
          </a:xfrm>
          <a:prstGeom prst="oval">
            <a:avLst/>
          </a:prstGeom>
          <a:solidFill>
            <a:srgbClr val="D9D9D9"/>
          </a:solidFill>
          <a:ln w="25400">
            <a:solidFill>
              <a:srgbClr val="B8924A"/>
            </a:solidFill>
            <a:prstDash val="solid"/>
          </a:ln>
        </p:spPr>
      </p:sp>
      <p:pic>
        <p:nvPicPr>
          <p:cNvPr id="14" name="Image 2" descr="preencoded.png">    </p:cNvPr>
          <p:cNvPicPr>
            <a:picLocks noChangeAspect="1"/>
          </p:cNvPicPr>
          <p:nvPr/>
        </p:nvPicPr>
        <p:blipFill>
          <a:blip r:embed="rId3"/>
          <a:stretch>
            <a:fillRect/>
          </a:stretch>
        </p:blipFill>
        <p:spPr>
          <a:xfrm>
            <a:off x="5102352" y="2039112"/>
            <a:ext cx="502920" cy="502920"/>
          </a:xfrm>
          <a:prstGeom prst="rect">
            <a:avLst/>
          </a:prstGeom>
        </p:spPr>
      </p:pic>
      <p:sp>
        <p:nvSpPr>
          <p:cNvPr id="15" name="Text 10"/>
          <p:cNvSpPr/>
          <p:nvPr/>
        </p:nvSpPr>
        <p:spPr>
          <a:xfrm>
            <a:off x="4663440" y="2834640"/>
            <a:ext cx="1371600" cy="320040"/>
          </a:xfrm>
          <a:prstGeom prst="rect">
            <a:avLst/>
          </a:prstGeom>
          <a:noFill/>
          <a:ln/>
        </p:spPr>
        <p:txBody>
          <a:bodyPr wrap="square" lIns="0" tIns="0" rIns="0" bIns="0" rtlCol="0" anchor="ctr"/>
          <a:lstStyle/>
          <a:p>
            <a:pPr algn="ctr" indent="0" marL="0">
              <a:buNone/>
            </a:pPr>
            <a:r>
              <a:rPr lang="en-US" sz="1400" b="1" dirty="0">
                <a:solidFill>
                  <a:srgbClr val="0B1F3F"/>
                </a:solidFill>
                <a:latin typeface="Calibri" pitchFamily="34" charset="0"/>
                <a:ea typeface="Calibri" pitchFamily="34" charset="-122"/>
                <a:cs typeface="Calibri" pitchFamily="34" charset="-120"/>
              </a:rPr>
              <a:t>Biópsia</a:t>
            </a:r>
            <a:endParaRPr lang="en-US" sz="1400" dirty="0"/>
          </a:p>
        </p:txBody>
      </p:sp>
      <p:sp>
        <p:nvSpPr>
          <p:cNvPr id="16" name="Text 11"/>
          <p:cNvSpPr/>
          <p:nvPr/>
        </p:nvSpPr>
        <p:spPr>
          <a:xfrm>
            <a:off x="4663440" y="3108960"/>
            <a:ext cx="1371600" cy="320040"/>
          </a:xfrm>
          <a:prstGeom prst="rect">
            <a:avLst/>
          </a:prstGeom>
          <a:noFill/>
          <a:ln/>
        </p:spPr>
        <p:txBody>
          <a:bodyPr wrap="square" lIns="0" tIns="0" rIns="0" bIns="0" rtlCol="0" anchor="ctr"/>
          <a:lstStyle/>
          <a:p>
            <a:pPr algn="ctr" indent="0" marL="0">
              <a:buNone/>
            </a:pPr>
            <a:r>
              <a:rPr lang="en-US" sz="1100" dirty="0">
                <a:solidFill>
                  <a:srgbClr val="1A1A1A"/>
                </a:solidFill>
                <a:latin typeface="Calibri" pitchFamily="34" charset="0"/>
                <a:ea typeface="Calibri" pitchFamily="34" charset="-122"/>
                <a:cs typeface="Calibri" pitchFamily="34" charset="-120"/>
              </a:rPr>
              <a:t>A cada 1-3 anos</a:t>
            </a:r>
            <a:endParaRPr lang="en-US" sz="1100" dirty="0"/>
          </a:p>
        </p:txBody>
      </p:sp>
      <p:sp>
        <p:nvSpPr>
          <p:cNvPr id="17" name="Shape 12"/>
          <p:cNvSpPr/>
          <p:nvPr/>
        </p:nvSpPr>
        <p:spPr>
          <a:xfrm>
            <a:off x="6949440" y="1874520"/>
            <a:ext cx="822960" cy="822960"/>
          </a:xfrm>
          <a:prstGeom prst="oval">
            <a:avLst/>
          </a:prstGeom>
          <a:solidFill>
            <a:srgbClr val="D9D9D9"/>
          </a:solidFill>
          <a:ln w="25400">
            <a:solidFill>
              <a:srgbClr val="B8924A"/>
            </a:solidFill>
            <a:prstDash val="solid"/>
          </a:ln>
        </p:spPr>
      </p:sp>
      <p:pic>
        <p:nvPicPr>
          <p:cNvPr id="18" name="Image 3" descr="preencoded.png">    </p:cNvPr>
          <p:cNvPicPr>
            <a:picLocks noChangeAspect="1"/>
          </p:cNvPicPr>
          <p:nvPr/>
        </p:nvPicPr>
        <p:blipFill>
          <a:blip r:embed="rId4"/>
          <a:stretch>
            <a:fillRect/>
          </a:stretch>
        </p:blipFill>
        <p:spPr>
          <a:xfrm>
            <a:off x="7114032" y="2039112"/>
            <a:ext cx="502920" cy="502920"/>
          </a:xfrm>
          <a:prstGeom prst="rect">
            <a:avLst/>
          </a:prstGeom>
        </p:spPr>
      </p:pic>
      <p:sp>
        <p:nvSpPr>
          <p:cNvPr id="19" name="Text 13"/>
          <p:cNvSpPr/>
          <p:nvPr/>
        </p:nvSpPr>
        <p:spPr>
          <a:xfrm>
            <a:off x="6675120" y="2834640"/>
            <a:ext cx="1371600" cy="320040"/>
          </a:xfrm>
          <a:prstGeom prst="rect">
            <a:avLst/>
          </a:prstGeom>
          <a:noFill/>
          <a:ln/>
        </p:spPr>
        <p:txBody>
          <a:bodyPr wrap="square" lIns="0" tIns="0" rIns="0" bIns="0" rtlCol="0" anchor="ctr"/>
          <a:lstStyle/>
          <a:p>
            <a:pPr algn="ctr" indent="0" marL="0">
              <a:buNone/>
            </a:pPr>
            <a:r>
              <a:rPr lang="en-US" sz="1400" b="1" dirty="0">
                <a:solidFill>
                  <a:srgbClr val="0B1F3F"/>
                </a:solidFill>
                <a:latin typeface="Calibri" pitchFamily="34" charset="0"/>
                <a:ea typeface="Calibri" pitchFamily="34" charset="-122"/>
                <a:cs typeface="Calibri" pitchFamily="34" charset="-120"/>
              </a:rPr>
              <a:t>Avaliação</a:t>
            </a:r>
            <a:endParaRPr lang="en-US" sz="1400" dirty="0"/>
          </a:p>
        </p:txBody>
      </p:sp>
      <p:sp>
        <p:nvSpPr>
          <p:cNvPr id="20" name="Text 14"/>
          <p:cNvSpPr/>
          <p:nvPr/>
        </p:nvSpPr>
        <p:spPr>
          <a:xfrm>
            <a:off x="6675120" y="3108960"/>
            <a:ext cx="1371600" cy="320040"/>
          </a:xfrm>
          <a:prstGeom prst="rect">
            <a:avLst/>
          </a:prstGeom>
          <a:noFill/>
          <a:ln/>
        </p:spPr>
        <p:txBody>
          <a:bodyPr wrap="square" lIns="0" tIns="0" rIns="0" bIns="0" rtlCol="0" anchor="ctr"/>
          <a:lstStyle/>
          <a:p>
            <a:pPr algn="ctr" indent="0" marL="0">
              <a:buNone/>
            </a:pPr>
            <a:r>
              <a:rPr lang="en-US" sz="1100" dirty="0">
                <a:solidFill>
                  <a:srgbClr val="1A1A1A"/>
                </a:solidFill>
                <a:latin typeface="Calibri" pitchFamily="34" charset="0"/>
                <a:ea typeface="Calibri" pitchFamily="34" charset="-122"/>
                <a:cs typeface="Calibri" pitchFamily="34" charset="-120"/>
              </a:rPr>
              <a:t>Decisão contínua</a:t>
            </a:r>
            <a:endParaRPr lang="en-US" sz="1100" dirty="0"/>
          </a:p>
        </p:txBody>
      </p:sp>
      <p:sp>
        <p:nvSpPr>
          <p:cNvPr id="21" name="Shape 15"/>
          <p:cNvSpPr/>
          <p:nvPr/>
        </p:nvSpPr>
        <p:spPr>
          <a:xfrm>
            <a:off x="731520" y="3749040"/>
            <a:ext cx="7772400" cy="640080"/>
          </a:xfrm>
          <a:prstGeom prst="rect">
            <a:avLst/>
          </a:prstGeom>
          <a:solidFill>
            <a:srgbClr val="0B1F3F"/>
          </a:solidFill>
          <a:ln/>
        </p:spPr>
      </p:sp>
      <p:pic>
        <p:nvPicPr>
          <p:cNvPr id="22" name="Image 4" descr="preencoded.png">    </p:cNvPr>
          <p:cNvPicPr>
            <a:picLocks noChangeAspect="1"/>
          </p:cNvPicPr>
          <p:nvPr/>
        </p:nvPicPr>
        <p:blipFill>
          <a:blip r:embed="rId5"/>
          <a:stretch>
            <a:fillRect/>
          </a:stretch>
        </p:blipFill>
        <p:spPr>
          <a:xfrm>
            <a:off x="1005840" y="3840480"/>
            <a:ext cx="365760" cy="365760"/>
          </a:xfrm>
          <a:prstGeom prst="rect">
            <a:avLst/>
          </a:prstGeom>
        </p:spPr>
      </p:pic>
      <p:sp>
        <p:nvSpPr>
          <p:cNvPr id="23" name="Text 16"/>
          <p:cNvSpPr/>
          <p:nvPr/>
        </p:nvSpPr>
        <p:spPr>
          <a:xfrm>
            <a:off x="1463040" y="3794760"/>
            <a:ext cx="6766560" cy="548640"/>
          </a:xfrm>
          <a:prstGeom prst="rect">
            <a:avLst/>
          </a:prstGeom>
          <a:noFill/>
          <a:ln/>
        </p:spPr>
        <p:txBody>
          <a:bodyPr wrap="square" lIns="0" tIns="0" rIns="0" bIns="0" rtlCol="0" anchor="ctr"/>
          <a:lstStyle/>
          <a:p>
            <a:pPr indent="0" marL="0">
              <a:buNone/>
            </a:pPr>
            <a:r>
              <a:rPr lang="en-US" sz="1400" dirty="0">
                <a:solidFill>
                  <a:srgbClr val="FFFFFF"/>
                </a:solidFill>
                <a:latin typeface="Calibri" pitchFamily="34" charset="0"/>
                <a:ea typeface="Calibri" pitchFamily="34" charset="-122"/>
                <a:cs typeface="Calibri" pitchFamily="34" charset="-120"/>
              </a:rPr>
              <a:t>Não é "esperar e torcer". É acompanhar de perto para agir no momento certo.</a:t>
            </a:r>
            <a:endParaRPr lang="en-US" sz="1400" dirty="0"/>
          </a:p>
        </p:txBody>
      </p:sp>
      <p:sp>
        <p:nvSpPr>
          <p:cNvPr id="24" name="Shape 17"/>
          <p:cNvSpPr/>
          <p:nvPr/>
        </p:nvSpPr>
        <p:spPr>
          <a:xfrm>
            <a:off x="457200" y="4709160"/>
            <a:ext cx="8229600" cy="0"/>
          </a:xfrm>
          <a:prstGeom prst="line">
            <a:avLst/>
          </a:prstGeom>
          <a:noFill/>
          <a:ln w="6350">
            <a:solidFill>
              <a:srgbClr val="D9D9D9"/>
            </a:solidFill>
            <a:prstDash val="solid"/>
          </a:ln>
        </p:spPr>
      </p:sp>
      <p:sp>
        <p:nvSpPr>
          <p:cNvPr id="25" name="Text 18"/>
          <p:cNvSpPr/>
          <p:nvPr/>
        </p:nvSpPr>
        <p:spPr>
          <a:xfrm>
            <a:off x="457200" y="4754880"/>
            <a:ext cx="8229600" cy="320040"/>
          </a:xfrm>
          <a:prstGeom prst="rect">
            <a:avLst/>
          </a:prstGeom>
          <a:noFill/>
          <a:ln/>
        </p:spPr>
        <p:txBody>
          <a:bodyPr wrap="square" lIns="0" tIns="0" rIns="0" bIns="0" rtlCol="0" anchor="ctr"/>
          <a:lstStyle/>
          <a:p>
            <a:pPr algn="ctr" indent="0" marL="0">
              <a:buNone/>
            </a:pPr>
            <a:r>
              <a:rPr lang="en-US" sz="900" dirty="0">
                <a:solidFill>
                  <a:srgbClr val="999999"/>
                </a:solidFill>
                <a:latin typeface="Calibri" pitchFamily="34" charset="0"/>
                <a:ea typeface="Calibri" pitchFamily="34" charset="-122"/>
                <a:cs typeface="Calibri" pitchFamily="34" charset="-120"/>
              </a:rPr>
              <a:t>Dr. Bruno Benigno  |  Clínica Uro Onco  |  www.clinicauroonco.com.br</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Vigilância Ativa no Câncer de Próstata: Quando é seguro NÃO operar?</dc:title>
  <dc:subject>PptxGenJS Presentation</dc:subject>
  <dc:creator>Dr. Bruno Benigno</dc:creator>
  <cp:lastModifiedBy>Dr. Bruno Benigno</cp:lastModifiedBy>
  <cp:revision>1</cp:revision>
  <dcterms:created xsi:type="dcterms:W3CDTF">2026-04-02T21:08:15Z</dcterms:created>
  <dcterms:modified xsi:type="dcterms:W3CDTF">2026-04-02T21:08:15Z</dcterms:modified>
</cp:coreProperties>
</file>